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7" r:id="rId2"/>
    <p:sldId id="261" r:id="rId3"/>
    <p:sldId id="258" r:id="rId4"/>
    <p:sldId id="259" r:id="rId5"/>
    <p:sldId id="260" r:id="rId6"/>
    <p:sldId id="262" r:id="rId7"/>
    <p:sldId id="263" r:id="rId8"/>
  </p:sldIdLst>
  <p:sldSz cx="9144000" cy="6858000" type="screen4x3"/>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0" d="100"/>
          <a:sy n="120" d="100"/>
        </p:scale>
        <p:origin x="-174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l-SI"/>
          </a:p>
        </p:txBody>
      </p:sp>
      <p:sp>
        <p:nvSpPr>
          <p:cNvPr id="3" name="Ograda datum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7487C8-E728-4997-8DCA-7E0E1F22CAA7}" type="datetimeFigureOut">
              <a:rPr lang="sl-SI" smtClean="0"/>
              <a:t>2.12.2018</a:t>
            </a:fld>
            <a:endParaRPr lang="sl-SI"/>
          </a:p>
        </p:txBody>
      </p:sp>
      <p:sp>
        <p:nvSpPr>
          <p:cNvPr id="4" name="Ograda stranske slik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l-SI"/>
          </a:p>
        </p:txBody>
      </p:sp>
      <p:sp>
        <p:nvSpPr>
          <p:cNvPr id="5" name="Ograda opomb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6" name="Ograda no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l-SI"/>
          </a:p>
        </p:txBody>
      </p:sp>
      <p:sp>
        <p:nvSpPr>
          <p:cNvPr id="7" name="Ograda številke diapoz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CE9191-2CA3-499B-8471-1A7D19A5E6BB}" type="slidenum">
              <a:rPr lang="sl-SI" smtClean="0"/>
              <a:t>‹#›</a:t>
            </a:fld>
            <a:endParaRPr lang="sl-SI"/>
          </a:p>
        </p:txBody>
      </p:sp>
    </p:spTree>
    <p:extLst>
      <p:ext uri="{BB962C8B-B14F-4D97-AF65-F5344CB8AC3E}">
        <p14:creationId xmlns:p14="http://schemas.microsoft.com/office/powerpoint/2010/main" val="1890502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r>
              <a:rPr lang="sl-SI" dirty="0" smtClean="0"/>
              <a:t>V Ljubljani : L. Schwentner, 1901 (v Postojni : R. </a:t>
            </a:r>
            <a:r>
              <a:rPr lang="sl-SI" dirty="0" err="1" smtClean="0"/>
              <a:t>Šeber</a:t>
            </a:r>
            <a:r>
              <a:rPr lang="sl-SI" dirty="0" smtClean="0"/>
              <a:t>). - 192 str. ; 20 cm, platno</a:t>
            </a:r>
            <a:endParaRPr lang="sl-SI" dirty="0"/>
          </a:p>
        </p:txBody>
      </p:sp>
      <p:sp>
        <p:nvSpPr>
          <p:cNvPr id="4" name="Ograda številke diapozitiva 3"/>
          <p:cNvSpPr>
            <a:spLocks noGrp="1"/>
          </p:cNvSpPr>
          <p:nvPr>
            <p:ph type="sldNum" sz="quarter" idx="10"/>
          </p:nvPr>
        </p:nvSpPr>
        <p:spPr/>
        <p:txBody>
          <a:bodyPr/>
          <a:lstStyle/>
          <a:p>
            <a:fld id="{80CE9191-2CA3-499B-8471-1A7D19A5E6BB}" type="slidenum">
              <a:rPr lang="sl-SI" smtClean="0"/>
              <a:t>2</a:t>
            </a:fld>
            <a:endParaRPr lang="sl-SI"/>
          </a:p>
        </p:txBody>
      </p:sp>
    </p:spTree>
    <p:extLst>
      <p:ext uri="{BB962C8B-B14F-4D97-AF65-F5344CB8AC3E}">
        <p14:creationId xmlns:p14="http://schemas.microsoft.com/office/powerpoint/2010/main" val="3286488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9" name="Podnaslov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l-SI" smtClean="0"/>
              <a:t>Uredite slog podnaslova matrice</a:t>
            </a:r>
            <a:endParaRPr kumimoji="0" lang="en-US"/>
          </a:p>
        </p:txBody>
      </p:sp>
      <p:sp>
        <p:nvSpPr>
          <p:cNvPr id="28" name="Naslov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sl-SI" smtClean="0"/>
              <a:t>Uredite slog naslova matrice</a:t>
            </a:r>
            <a:endParaRPr kumimoji="0" lang="en-US"/>
          </a:p>
        </p:txBody>
      </p:sp>
      <p:cxnSp>
        <p:nvCxnSpPr>
          <p:cNvPr id="8" name="Raven povezovalnik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Raven povezovalnik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ipsa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Ograda datuma 14"/>
          <p:cNvSpPr>
            <a:spLocks noGrp="1"/>
          </p:cNvSpPr>
          <p:nvPr>
            <p:ph type="dt" sz="half" idx="10"/>
          </p:nvPr>
        </p:nvSpPr>
        <p:spPr/>
        <p:txBody>
          <a:bodyPr/>
          <a:lstStyle/>
          <a:p>
            <a:fld id="{869C87F9-F7EB-457A-83A9-2012F0C788DB}" type="datetimeFigureOut">
              <a:rPr lang="sl-SI" smtClean="0"/>
              <a:t>2.12.2018</a:t>
            </a:fld>
            <a:endParaRPr lang="sl-SI"/>
          </a:p>
        </p:txBody>
      </p:sp>
      <p:sp>
        <p:nvSpPr>
          <p:cNvPr id="16" name="Ograda številke diapozitiva 15"/>
          <p:cNvSpPr>
            <a:spLocks noGrp="1"/>
          </p:cNvSpPr>
          <p:nvPr>
            <p:ph type="sldNum" sz="quarter" idx="11"/>
          </p:nvPr>
        </p:nvSpPr>
        <p:spPr/>
        <p:txBody>
          <a:bodyPr/>
          <a:lstStyle/>
          <a:p>
            <a:fld id="{40987777-8966-4537-AF3C-4D40CCA5F104}" type="slidenum">
              <a:rPr lang="sl-SI" smtClean="0"/>
              <a:t>‹#›</a:t>
            </a:fld>
            <a:endParaRPr lang="sl-SI"/>
          </a:p>
        </p:txBody>
      </p:sp>
      <p:sp>
        <p:nvSpPr>
          <p:cNvPr id="17" name="Ograda noge 16"/>
          <p:cNvSpPr>
            <a:spLocks noGrp="1"/>
          </p:cNvSpPr>
          <p:nvPr>
            <p:ph type="ftr" sz="quarter" idx="12"/>
          </p:nvPr>
        </p:nvSpPr>
        <p:spPr/>
        <p:txBody>
          <a:bodyPr/>
          <a:lstStyle/>
          <a:p>
            <a:endParaRPr lang="sl-S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sl-SI" smtClean="0"/>
              <a:t>Uredite slog naslova matrice</a:t>
            </a:r>
            <a:endParaRPr kumimoji="0" lang="en-US"/>
          </a:p>
        </p:txBody>
      </p:sp>
      <p:sp>
        <p:nvSpPr>
          <p:cNvPr id="3" name="Ograda navpičnega besedila 2"/>
          <p:cNvSpPr>
            <a:spLocks noGrp="1"/>
          </p:cNvSpPr>
          <p:nvPr>
            <p:ph type="body" orient="vert" idx="1"/>
          </p:nvPr>
        </p:nvSpPr>
        <p:spPr/>
        <p:txBody>
          <a:bodyPr vert="eaVert"/>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datuma 3"/>
          <p:cNvSpPr>
            <a:spLocks noGrp="1"/>
          </p:cNvSpPr>
          <p:nvPr>
            <p:ph type="dt" sz="half" idx="10"/>
          </p:nvPr>
        </p:nvSpPr>
        <p:spPr/>
        <p:txBody>
          <a:bodyPr/>
          <a:lstStyle/>
          <a:p>
            <a:fld id="{869C87F9-F7EB-457A-83A9-2012F0C788DB}" type="datetimeFigureOut">
              <a:rPr lang="sl-SI" smtClean="0"/>
              <a:t>2.12.2018</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40987777-8966-4537-AF3C-4D40CCA5F104}" type="slidenum">
              <a:rPr lang="sl-SI" smtClean="0"/>
              <a:t>‹#›</a:t>
            </a:fld>
            <a:endParaRPr lang="sl-S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629400" y="274638"/>
            <a:ext cx="2057400" cy="5851525"/>
          </a:xfrm>
        </p:spPr>
        <p:txBody>
          <a:bodyPr vert="eaVert"/>
          <a:lstStyle/>
          <a:p>
            <a:r>
              <a:rPr kumimoji="0" lang="sl-SI" smtClean="0"/>
              <a:t>Uredite slog naslova matrice</a:t>
            </a:r>
            <a:endParaRPr kumimoji="0" lang="en-US"/>
          </a:p>
        </p:txBody>
      </p:sp>
      <p:sp>
        <p:nvSpPr>
          <p:cNvPr id="3" name="Ograda navpičnega besedila 2"/>
          <p:cNvSpPr>
            <a:spLocks noGrp="1"/>
          </p:cNvSpPr>
          <p:nvPr>
            <p:ph type="body" orient="vert" idx="1"/>
          </p:nvPr>
        </p:nvSpPr>
        <p:spPr>
          <a:xfrm>
            <a:off x="457200" y="274638"/>
            <a:ext cx="6019800" cy="5851525"/>
          </a:xfrm>
        </p:spPr>
        <p:txBody>
          <a:bodyPr vert="eaVert"/>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datuma 3"/>
          <p:cNvSpPr>
            <a:spLocks noGrp="1"/>
          </p:cNvSpPr>
          <p:nvPr>
            <p:ph type="dt" sz="half" idx="10"/>
          </p:nvPr>
        </p:nvSpPr>
        <p:spPr/>
        <p:txBody>
          <a:bodyPr/>
          <a:lstStyle/>
          <a:p>
            <a:fld id="{869C87F9-F7EB-457A-83A9-2012F0C788DB}" type="datetimeFigureOut">
              <a:rPr lang="sl-SI" smtClean="0"/>
              <a:t>2.12.2018</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40987777-8966-4537-AF3C-4D40CCA5F104}" type="slidenum">
              <a:rPr lang="sl-SI" smtClean="0"/>
              <a:t>‹#›</a:t>
            </a:fld>
            <a:endParaRPr lang="sl-S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9" name="Ograda vsebine 8"/>
          <p:cNvSpPr>
            <a:spLocks noGrp="1"/>
          </p:cNvSpPr>
          <p:nvPr>
            <p:ph idx="1"/>
          </p:nvPr>
        </p:nvSpPr>
        <p:spPr>
          <a:xfrm>
            <a:off x="457200" y="1524000"/>
            <a:ext cx="8229600" cy="4572000"/>
          </a:xfrm>
        </p:spPr>
        <p:txBody>
          <a:bodyPr/>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14" name="Ograda datuma 13"/>
          <p:cNvSpPr>
            <a:spLocks noGrp="1"/>
          </p:cNvSpPr>
          <p:nvPr>
            <p:ph type="dt" sz="half" idx="14"/>
          </p:nvPr>
        </p:nvSpPr>
        <p:spPr/>
        <p:txBody>
          <a:bodyPr/>
          <a:lstStyle/>
          <a:p>
            <a:fld id="{869C87F9-F7EB-457A-83A9-2012F0C788DB}" type="datetimeFigureOut">
              <a:rPr lang="sl-SI" smtClean="0"/>
              <a:t>2.12.2018</a:t>
            </a:fld>
            <a:endParaRPr lang="sl-SI"/>
          </a:p>
        </p:txBody>
      </p:sp>
      <p:sp>
        <p:nvSpPr>
          <p:cNvPr id="15" name="Ograda številke diapozitiva 14"/>
          <p:cNvSpPr>
            <a:spLocks noGrp="1"/>
          </p:cNvSpPr>
          <p:nvPr>
            <p:ph type="sldNum" sz="quarter" idx="15"/>
          </p:nvPr>
        </p:nvSpPr>
        <p:spPr/>
        <p:txBody>
          <a:bodyPr/>
          <a:lstStyle>
            <a:lvl1pPr algn="ctr">
              <a:defRPr/>
            </a:lvl1pPr>
          </a:lstStyle>
          <a:p>
            <a:fld id="{40987777-8966-4537-AF3C-4D40CCA5F104}" type="slidenum">
              <a:rPr lang="sl-SI" smtClean="0"/>
              <a:t>‹#›</a:t>
            </a:fld>
            <a:endParaRPr lang="sl-SI"/>
          </a:p>
        </p:txBody>
      </p:sp>
      <p:sp>
        <p:nvSpPr>
          <p:cNvPr id="16" name="Ograda noge 15"/>
          <p:cNvSpPr>
            <a:spLocks noGrp="1"/>
          </p:cNvSpPr>
          <p:nvPr>
            <p:ph type="ftr" sz="quarter" idx="16"/>
          </p:nvPr>
        </p:nvSpPr>
        <p:spPr/>
        <p:txBody>
          <a:bodyPr/>
          <a:lstStyle/>
          <a:p>
            <a:endParaRPr lang="sl-SI"/>
          </a:p>
        </p:txBody>
      </p:sp>
      <p:sp>
        <p:nvSpPr>
          <p:cNvPr id="17" name="Naslov 16"/>
          <p:cNvSpPr>
            <a:spLocks noGrp="1"/>
          </p:cNvSpPr>
          <p:nvPr>
            <p:ph type="title"/>
          </p:nvPr>
        </p:nvSpPr>
        <p:spPr/>
        <p:txBody>
          <a:bodyPr rtlCol="0" anchor="b" anchorCtr="0"/>
          <a:lstStyle/>
          <a:p>
            <a:r>
              <a:rPr kumimoji="0" lang="sl-SI" smtClean="0"/>
              <a:t>Uredite slog naslova matrice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4" name="Ograda datuma 3"/>
          <p:cNvSpPr>
            <a:spLocks noGrp="1"/>
          </p:cNvSpPr>
          <p:nvPr>
            <p:ph type="dt" sz="half" idx="10"/>
          </p:nvPr>
        </p:nvSpPr>
        <p:spPr/>
        <p:txBody>
          <a:bodyPr/>
          <a:lstStyle/>
          <a:p>
            <a:fld id="{869C87F9-F7EB-457A-83A9-2012F0C788DB}" type="datetimeFigureOut">
              <a:rPr lang="sl-SI" smtClean="0"/>
              <a:t>2.12.2018</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40987777-8966-4537-AF3C-4D40CCA5F104}" type="slidenum">
              <a:rPr lang="sl-SI" smtClean="0"/>
              <a:t>‹#›</a:t>
            </a:fld>
            <a:endParaRPr lang="sl-SI"/>
          </a:p>
        </p:txBody>
      </p:sp>
      <p:sp>
        <p:nvSpPr>
          <p:cNvPr id="2" name="Naslov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sl-SI" smtClean="0"/>
              <a:t>Uredite slog naslova matrice</a:t>
            </a:r>
            <a:endParaRPr kumimoji="0" lang="en-US"/>
          </a:p>
        </p:txBody>
      </p:sp>
      <p:sp>
        <p:nvSpPr>
          <p:cNvPr id="3" name="Ograda besedila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l-SI" smtClean="0"/>
              <a:t>Uredite sloge besedila matrice</a:t>
            </a:r>
          </a:p>
        </p:txBody>
      </p:sp>
      <p:cxnSp>
        <p:nvCxnSpPr>
          <p:cNvPr id="7" name="Raven povezovalnik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5" name="Ograda datuma 4"/>
          <p:cNvSpPr>
            <a:spLocks noGrp="1"/>
          </p:cNvSpPr>
          <p:nvPr>
            <p:ph type="dt" sz="half" idx="10"/>
          </p:nvPr>
        </p:nvSpPr>
        <p:spPr/>
        <p:txBody>
          <a:bodyPr/>
          <a:lstStyle/>
          <a:p>
            <a:fld id="{869C87F9-F7EB-457A-83A9-2012F0C788DB}" type="datetimeFigureOut">
              <a:rPr lang="sl-SI" smtClean="0"/>
              <a:t>2.12.2018</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40987777-8966-4537-AF3C-4D40CCA5F104}" type="slidenum">
              <a:rPr lang="sl-SI" smtClean="0"/>
              <a:t>‹#›</a:t>
            </a:fld>
            <a:endParaRPr lang="sl-SI"/>
          </a:p>
        </p:txBody>
      </p:sp>
      <p:sp>
        <p:nvSpPr>
          <p:cNvPr id="2" name="Naslov 1"/>
          <p:cNvSpPr>
            <a:spLocks noGrp="1"/>
          </p:cNvSpPr>
          <p:nvPr>
            <p:ph type="title"/>
          </p:nvPr>
        </p:nvSpPr>
        <p:spPr/>
        <p:txBody>
          <a:bodyPr/>
          <a:lstStyle/>
          <a:p>
            <a:r>
              <a:rPr kumimoji="0" lang="sl-SI" smtClean="0"/>
              <a:t>Uredite slog naslova matrice</a:t>
            </a:r>
            <a:endParaRPr kumimoji="0" lang="en-US"/>
          </a:p>
        </p:txBody>
      </p:sp>
      <p:sp>
        <p:nvSpPr>
          <p:cNvPr id="11" name="Ograda vsebine 10"/>
          <p:cNvSpPr>
            <a:spLocks noGrp="1"/>
          </p:cNvSpPr>
          <p:nvPr>
            <p:ph sz="half" idx="1"/>
          </p:nvPr>
        </p:nvSpPr>
        <p:spPr>
          <a:xfrm>
            <a:off x="457200" y="1524000"/>
            <a:ext cx="4059936" cy="4572000"/>
          </a:xfrm>
        </p:spPr>
        <p:txBody>
          <a:bodyPr/>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13" name="Ograda vsebine 12"/>
          <p:cNvSpPr>
            <a:spLocks noGrp="1"/>
          </p:cNvSpPr>
          <p:nvPr>
            <p:ph sz="half" idx="2"/>
          </p:nvPr>
        </p:nvSpPr>
        <p:spPr>
          <a:xfrm>
            <a:off x="4648200" y="1524000"/>
            <a:ext cx="4059936" cy="4572000"/>
          </a:xfrm>
        </p:spPr>
        <p:txBody>
          <a:bodyPr/>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9" name="Ograda številke diapozitiva 8"/>
          <p:cNvSpPr>
            <a:spLocks noGrp="1"/>
          </p:cNvSpPr>
          <p:nvPr>
            <p:ph type="sldNum" sz="quarter" idx="12"/>
          </p:nvPr>
        </p:nvSpPr>
        <p:spPr/>
        <p:txBody>
          <a:bodyPr/>
          <a:lstStyle/>
          <a:p>
            <a:fld id="{40987777-8966-4537-AF3C-4D40CCA5F104}" type="slidenum">
              <a:rPr lang="sl-SI" smtClean="0"/>
              <a:t>‹#›</a:t>
            </a:fld>
            <a:endParaRPr lang="sl-SI"/>
          </a:p>
        </p:txBody>
      </p:sp>
      <p:sp>
        <p:nvSpPr>
          <p:cNvPr id="8" name="Ograda noge 7"/>
          <p:cNvSpPr>
            <a:spLocks noGrp="1"/>
          </p:cNvSpPr>
          <p:nvPr>
            <p:ph type="ftr" sz="quarter" idx="11"/>
          </p:nvPr>
        </p:nvSpPr>
        <p:spPr/>
        <p:txBody>
          <a:bodyPr/>
          <a:lstStyle/>
          <a:p>
            <a:endParaRPr lang="sl-SI"/>
          </a:p>
        </p:txBody>
      </p:sp>
      <p:sp>
        <p:nvSpPr>
          <p:cNvPr id="7" name="Ograda datuma 6"/>
          <p:cNvSpPr>
            <a:spLocks noGrp="1"/>
          </p:cNvSpPr>
          <p:nvPr>
            <p:ph type="dt" sz="half" idx="10"/>
          </p:nvPr>
        </p:nvSpPr>
        <p:spPr/>
        <p:txBody>
          <a:bodyPr/>
          <a:lstStyle/>
          <a:p>
            <a:fld id="{869C87F9-F7EB-457A-83A9-2012F0C788DB}" type="datetimeFigureOut">
              <a:rPr lang="sl-SI" smtClean="0"/>
              <a:t>2.12.2018</a:t>
            </a:fld>
            <a:endParaRPr lang="sl-SI"/>
          </a:p>
        </p:txBody>
      </p:sp>
      <p:sp>
        <p:nvSpPr>
          <p:cNvPr id="3" name="Ograda besedila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sl-SI" smtClean="0"/>
              <a:t>Uredite sloge besedila matrice</a:t>
            </a:r>
          </a:p>
        </p:txBody>
      </p:sp>
      <p:sp>
        <p:nvSpPr>
          <p:cNvPr id="32" name="Ograda vsebine 31"/>
          <p:cNvSpPr>
            <a:spLocks noGrp="1"/>
          </p:cNvSpPr>
          <p:nvPr>
            <p:ph sz="half" idx="2"/>
          </p:nvPr>
        </p:nvSpPr>
        <p:spPr>
          <a:xfrm>
            <a:off x="457200" y="2201896"/>
            <a:ext cx="4038600" cy="3913632"/>
          </a:xfrm>
        </p:spPr>
        <p:txBody>
          <a:bodyPr/>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34" name="Ograda vsebine 33"/>
          <p:cNvSpPr>
            <a:spLocks noGrp="1"/>
          </p:cNvSpPr>
          <p:nvPr>
            <p:ph sz="quarter" idx="4"/>
          </p:nvPr>
        </p:nvSpPr>
        <p:spPr>
          <a:xfrm>
            <a:off x="4649788" y="2201896"/>
            <a:ext cx="4038600" cy="3913632"/>
          </a:xfrm>
        </p:spPr>
        <p:txBody>
          <a:bodyPr/>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2" name="Naslov 1"/>
          <p:cNvSpPr>
            <a:spLocks noGrp="1"/>
          </p:cNvSpPr>
          <p:nvPr>
            <p:ph type="title"/>
          </p:nvPr>
        </p:nvSpPr>
        <p:spPr>
          <a:xfrm>
            <a:off x="457200" y="155448"/>
            <a:ext cx="8229600" cy="1143000"/>
          </a:xfrm>
        </p:spPr>
        <p:txBody>
          <a:bodyPr anchor="b" anchorCtr="0"/>
          <a:lstStyle>
            <a:lvl1pPr>
              <a:defRPr/>
            </a:lvl1pPr>
          </a:lstStyle>
          <a:p>
            <a:r>
              <a:rPr kumimoji="0" lang="sl-SI" smtClean="0"/>
              <a:t>Uredite slog naslova matrice</a:t>
            </a:r>
            <a:endParaRPr kumimoji="0" lang="en-US"/>
          </a:p>
        </p:txBody>
      </p:sp>
      <p:sp>
        <p:nvSpPr>
          <p:cNvPr id="12" name="Ograda besedila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sl-SI" smtClean="0"/>
              <a:t>Uredite sloge besedila matrice</a:t>
            </a:r>
          </a:p>
        </p:txBody>
      </p:sp>
      <p:cxnSp>
        <p:nvCxnSpPr>
          <p:cNvPr id="10" name="Raven povezovalnik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Raven povezovalnik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3" name="Ograda datuma 2"/>
          <p:cNvSpPr>
            <a:spLocks noGrp="1"/>
          </p:cNvSpPr>
          <p:nvPr>
            <p:ph type="dt" sz="half" idx="10"/>
          </p:nvPr>
        </p:nvSpPr>
        <p:spPr/>
        <p:txBody>
          <a:bodyPr/>
          <a:lstStyle/>
          <a:p>
            <a:fld id="{869C87F9-F7EB-457A-83A9-2012F0C788DB}" type="datetimeFigureOut">
              <a:rPr lang="sl-SI" smtClean="0"/>
              <a:t>2.12.2018</a:t>
            </a:fld>
            <a:endParaRPr lang="sl-SI"/>
          </a:p>
        </p:txBody>
      </p:sp>
      <p:sp>
        <p:nvSpPr>
          <p:cNvPr id="4" name="Ograda noge 3"/>
          <p:cNvSpPr>
            <a:spLocks noGrp="1"/>
          </p:cNvSpPr>
          <p:nvPr>
            <p:ph type="ftr" sz="quarter" idx="11"/>
          </p:nvPr>
        </p:nvSpPr>
        <p:spPr/>
        <p:txBody>
          <a:bodyPr/>
          <a:lstStyle/>
          <a:p>
            <a:endParaRPr lang="sl-SI"/>
          </a:p>
        </p:txBody>
      </p:sp>
      <p:sp>
        <p:nvSpPr>
          <p:cNvPr id="5" name="Ograda številke diapozitiva 4"/>
          <p:cNvSpPr>
            <a:spLocks noGrp="1"/>
          </p:cNvSpPr>
          <p:nvPr>
            <p:ph type="sldNum" sz="quarter" idx="12"/>
          </p:nvPr>
        </p:nvSpPr>
        <p:spPr/>
        <p:txBody>
          <a:bodyPr/>
          <a:lstStyle/>
          <a:p>
            <a:fld id="{40987777-8966-4537-AF3C-4D40CCA5F104}" type="slidenum">
              <a:rPr lang="sl-SI" smtClean="0"/>
              <a:t>‹#›</a:t>
            </a:fld>
            <a:endParaRPr lang="sl-SI"/>
          </a:p>
        </p:txBody>
      </p:sp>
      <p:sp>
        <p:nvSpPr>
          <p:cNvPr id="2" name="Naslov 1"/>
          <p:cNvSpPr>
            <a:spLocks noGrp="1"/>
          </p:cNvSpPr>
          <p:nvPr>
            <p:ph type="title"/>
          </p:nvPr>
        </p:nvSpPr>
        <p:spPr/>
        <p:txBody>
          <a:bodyPr/>
          <a:lstStyle/>
          <a:p>
            <a:r>
              <a:rPr kumimoji="0" lang="sl-SI" smtClean="0"/>
              <a:t>Uredite slog naslova matrice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grada datuma 1"/>
          <p:cNvSpPr>
            <a:spLocks noGrp="1"/>
          </p:cNvSpPr>
          <p:nvPr>
            <p:ph type="dt" sz="half" idx="10"/>
          </p:nvPr>
        </p:nvSpPr>
        <p:spPr/>
        <p:txBody>
          <a:bodyPr/>
          <a:lstStyle/>
          <a:p>
            <a:fld id="{869C87F9-F7EB-457A-83A9-2012F0C788DB}" type="datetimeFigureOut">
              <a:rPr lang="sl-SI" smtClean="0"/>
              <a:t>2.12.2018</a:t>
            </a:fld>
            <a:endParaRPr lang="sl-SI"/>
          </a:p>
        </p:txBody>
      </p:sp>
      <p:sp>
        <p:nvSpPr>
          <p:cNvPr id="3" name="Ograda noge 2"/>
          <p:cNvSpPr>
            <a:spLocks noGrp="1"/>
          </p:cNvSpPr>
          <p:nvPr>
            <p:ph type="ftr" sz="quarter" idx="11"/>
          </p:nvPr>
        </p:nvSpPr>
        <p:spPr/>
        <p:txBody>
          <a:bodyPr/>
          <a:lstStyle/>
          <a:p>
            <a:endParaRPr lang="sl-SI"/>
          </a:p>
        </p:txBody>
      </p:sp>
      <p:sp>
        <p:nvSpPr>
          <p:cNvPr id="4" name="Ograda številke diapozitiva 3"/>
          <p:cNvSpPr>
            <a:spLocks noGrp="1"/>
          </p:cNvSpPr>
          <p:nvPr>
            <p:ph type="sldNum" sz="quarter" idx="12"/>
          </p:nvPr>
        </p:nvSpPr>
        <p:spPr/>
        <p:txBody>
          <a:bodyPr/>
          <a:lstStyle/>
          <a:p>
            <a:fld id="{40987777-8966-4537-AF3C-4D40CCA5F104}" type="slidenum">
              <a:rPr lang="sl-SI" smtClean="0"/>
              <a:t>‹#›</a:t>
            </a:fld>
            <a:endParaRPr lang="sl-S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1_Naslov in vsebina">
    <p:spTree>
      <p:nvGrpSpPr>
        <p:cNvPr id="1" name=""/>
        <p:cNvGrpSpPr/>
        <p:nvPr/>
      </p:nvGrpSpPr>
      <p:grpSpPr>
        <a:xfrm>
          <a:off x="0" y="0"/>
          <a:ext cx="0" cy="0"/>
          <a:chOff x="0" y="0"/>
          <a:chExt cx="0" cy="0"/>
        </a:xfrm>
      </p:grpSpPr>
      <p:sp>
        <p:nvSpPr>
          <p:cNvPr id="29" name="Ograda vsebine 28"/>
          <p:cNvSpPr>
            <a:spLocks noGrp="1"/>
          </p:cNvSpPr>
          <p:nvPr>
            <p:ph sz="quarter" idx="1"/>
          </p:nvPr>
        </p:nvSpPr>
        <p:spPr>
          <a:xfrm>
            <a:off x="457200" y="457200"/>
            <a:ext cx="6248400" cy="5715000"/>
          </a:xfrm>
        </p:spPr>
        <p:txBody>
          <a:bodyPr/>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3" name="Ograda besedila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sl-SI" smtClean="0"/>
              <a:t>Uredite sloge besedila matrice</a:t>
            </a:r>
          </a:p>
        </p:txBody>
      </p:sp>
      <p:sp>
        <p:nvSpPr>
          <p:cNvPr id="31" name="Naslov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sl-SI" smtClean="0"/>
              <a:t>Uredite slog naslova matrice</a:t>
            </a:r>
            <a:endParaRPr kumimoji="0" lang="en-US"/>
          </a:p>
        </p:txBody>
      </p:sp>
      <p:sp>
        <p:nvSpPr>
          <p:cNvPr id="8" name="Ograda datuma 7"/>
          <p:cNvSpPr>
            <a:spLocks noGrp="1"/>
          </p:cNvSpPr>
          <p:nvPr>
            <p:ph type="dt" sz="half" idx="14"/>
          </p:nvPr>
        </p:nvSpPr>
        <p:spPr/>
        <p:txBody>
          <a:bodyPr/>
          <a:lstStyle/>
          <a:p>
            <a:fld id="{869C87F9-F7EB-457A-83A9-2012F0C788DB}" type="datetimeFigureOut">
              <a:rPr lang="sl-SI" smtClean="0"/>
              <a:t>2.12.2018</a:t>
            </a:fld>
            <a:endParaRPr lang="sl-SI"/>
          </a:p>
        </p:txBody>
      </p:sp>
      <p:sp>
        <p:nvSpPr>
          <p:cNvPr id="9" name="Ograda številke diapozitiva 8"/>
          <p:cNvSpPr>
            <a:spLocks noGrp="1"/>
          </p:cNvSpPr>
          <p:nvPr>
            <p:ph type="sldNum" sz="quarter" idx="15"/>
          </p:nvPr>
        </p:nvSpPr>
        <p:spPr/>
        <p:txBody>
          <a:bodyPr/>
          <a:lstStyle/>
          <a:p>
            <a:fld id="{40987777-8966-4537-AF3C-4D40CCA5F104}" type="slidenum">
              <a:rPr lang="sl-SI" smtClean="0"/>
              <a:t>‹#›</a:t>
            </a:fld>
            <a:endParaRPr lang="sl-SI"/>
          </a:p>
        </p:txBody>
      </p:sp>
      <p:sp>
        <p:nvSpPr>
          <p:cNvPr id="10" name="Ograda noge 9"/>
          <p:cNvSpPr>
            <a:spLocks noGrp="1"/>
          </p:cNvSpPr>
          <p:nvPr>
            <p:ph type="ftr" sz="quarter" idx="16"/>
          </p:nvPr>
        </p:nvSpPr>
        <p:spPr/>
        <p:txBody>
          <a:bodyPr/>
          <a:lstStyle/>
          <a:p>
            <a:endParaRPr lang="sl-S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sl-SI" smtClean="0"/>
              <a:t>Uredite slog naslova matrice</a:t>
            </a:r>
            <a:endParaRPr kumimoji="0" lang="en-US"/>
          </a:p>
        </p:txBody>
      </p:sp>
      <p:sp>
        <p:nvSpPr>
          <p:cNvPr id="3" name="Ograda slik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sl-SI" smtClean="0"/>
              <a:t>Kliknite ikono, če želite dodati sliko</a:t>
            </a:r>
            <a:endParaRPr kumimoji="0" lang="en-US"/>
          </a:p>
        </p:txBody>
      </p:sp>
      <p:sp>
        <p:nvSpPr>
          <p:cNvPr id="4" name="Ograda besedila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sl-SI" smtClean="0"/>
              <a:t>Uredite sloge besedila matrice</a:t>
            </a:r>
          </a:p>
        </p:txBody>
      </p:sp>
      <p:sp>
        <p:nvSpPr>
          <p:cNvPr id="8" name="Ograda datuma 7"/>
          <p:cNvSpPr>
            <a:spLocks noGrp="1"/>
          </p:cNvSpPr>
          <p:nvPr>
            <p:ph type="dt" sz="half" idx="10"/>
          </p:nvPr>
        </p:nvSpPr>
        <p:spPr/>
        <p:txBody>
          <a:bodyPr/>
          <a:lstStyle/>
          <a:p>
            <a:fld id="{869C87F9-F7EB-457A-83A9-2012F0C788DB}" type="datetimeFigureOut">
              <a:rPr lang="sl-SI" smtClean="0"/>
              <a:t>2.12.2018</a:t>
            </a:fld>
            <a:endParaRPr lang="sl-SI"/>
          </a:p>
        </p:txBody>
      </p:sp>
      <p:sp>
        <p:nvSpPr>
          <p:cNvPr id="9" name="Ograda številke diapozitiva 8"/>
          <p:cNvSpPr>
            <a:spLocks noGrp="1"/>
          </p:cNvSpPr>
          <p:nvPr>
            <p:ph type="sldNum" sz="quarter" idx="11"/>
          </p:nvPr>
        </p:nvSpPr>
        <p:spPr/>
        <p:txBody>
          <a:bodyPr/>
          <a:lstStyle/>
          <a:p>
            <a:fld id="{40987777-8966-4537-AF3C-4D40CCA5F104}" type="slidenum">
              <a:rPr lang="sl-SI" smtClean="0"/>
              <a:t>‹#›</a:t>
            </a:fld>
            <a:endParaRPr lang="sl-SI"/>
          </a:p>
        </p:txBody>
      </p:sp>
      <p:sp>
        <p:nvSpPr>
          <p:cNvPr id="10" name="Ograda noge 9"/>
          <p:cNvSpPr>
            <a:spLocks noGrp="1"/>
          </p:cNvSpPr>
          <p:nvPr>
            <p:ph type="ftr" sz="quarter" idx="12"/>
          </p:nvPr>
        </p:nvSpPr>
        <p:spPr/>
        <p:txBody>
          <a:bodyPr/>
          <a:lstStyle/>
          <a:p>
            <a:endParaRPr lang="sl-S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Ograda besedila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sl-SI" smtClean="0"/>
              <a:t>Uredite sloge besedila matrice</a:t>
            </a:r>
          </a:p>
          <a:p>
            <a:pPr lvl="1" eaLnBrk="1" latinLnBrk="0" hangingPunct="1"/>
            <a:r>
              <a:rPr kumimoji="0" lang="sl-SI" smtClean="0"/>
              <a:t>Druga raven</a:t>
            </a:r>
          </a:p>
          <a:p>
            <a:pPr lvl="2" eaLnBrk="1" latinLnBrk="0" hangingPunct="1"/>
            <a:r>
              <a:rPr kumimoji="0" lang="sl-SI" smtClean="0"/>
              <a:t>Tretja raven</a:t>
            </a:r>
          </a:p>
          <a:p>
            <a:pPr lvl="3" eaLnBrk="1" latinLnBrk="0" hangingPunct="1"/>
            <a:r>
              <a:rPr kumimoji="0" lang="sl-SI" smtClean="0"/>
              <a:t>Četrta raven</a:t>
            </a:r>
          </a:p>
          <a:p>
            <a:pPr lvl="4" eaLnBrk="1" latinLnBrk="0" hangingPunct="1"/>
            <a:r>
              <a:rPr kumimoji="0" lang="sl-SI" smtClean="0"/>
              <a:t>Peta raven</a:t>
            </a:r>
            <a:endParaRPr kumimoji="0" lang="en-US"/>
          </a:p>
        </p:txBody>
      </p:sp>
      <p:sp>
        <p:nvSpPr>
          <p:cNvPr id="24" name="Ograda datuma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869C87F9-F7EB-457A-83A9-2012F0C788DB}" type="datetimeFigureOut">
              <a:rPr lang="sl-SI" smtClean="0"/>
              <a:t>2.12.2018</a:t>
            </a:fld>
            <a:endParaRPr lang="sl-SI"/>
          </a:p>
        </p:txBody>
      </p:sp>
      <p:sp>
        <p:nvSpPr>
          <p:cNvPr id="10" name="Ograda noge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sl-SI"/>
          </a:p>
        </p:txBody>
      </p:sp>
      <p:sp>
        <p:nvSpPr>
          <p:cNvPr id="22" name="Ograda številke diapozitiva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40987777-8966-4537-AF3C-4D40CCA5F104}" type="slidenum">
              <a:rPr lang="sl-SI" smtClean="0"/>
              <a:t>‹#›</a:t>
            </a:fld>
            <a:endParaRPr lang="sl-SI"/>
          </a:p>
        </p:txBody>
      </p:sp>
      <p:sp>
        <p:nvSpPr>
          <p:cNvPr id="5" name="Ograda naslova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sl-SI" smtClean="0"/>
              <a:t>Uredite slog naslova matrice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jeZBesedilom 2"/>
          <p:cNvSpPr txBox="1"/>
          <p:nvPr/>
        </p:nvSpPr>
        <p:spPr>
          <a:xfrm>
            <a:off x="899592" y="1196752"/>
            <a:ext cx="1656184" cy="2031325"/>
          </a:xfrm>
          <a:prstGeom prst="rect">
            <a:avLst/>
          </a:prstGeom>
          <a:noFill/>
        </p:spPr>
        <p:txBody>
          <a:bodyPr wrap="square" rtlCol="0">
            <a:spAutoFit/>
          </a:bodyPr>
          <a:lstStyle/>
          <a:p>
            <a:r>
              <a:rPr lang="sl-SI" b="1" dirty="0" smtClean="0">
                <a:solidFill>
                  <a:schemeClr val="accent4">
                    <a:lumMod val="40000"/>
                    <a:lumOff val="60000"/>
                  </a:schemeClr>
                </a:solidFill>
              </a:rPr>
              <a:t>Priprava na Cankarjevo tekmovanje, </a:t>
            </a:r>
          </a:p>
          <a:p>
            <a:r>
              <a:rPr lang="sl-SI" b="1" dirty="0" smtClean="0">
                <a:solidFill>
                  <a:schemeClr val="accent4">
                    <a:lumMod val="40000"/>
                    <a:lumOff val="60000"/>
                  </a:schemeClr>
                </a:solidFill>
              </a:rPr>
              <a:t>3. december 2018,</a:t>
            </a:r>
          </a:p>
          <a:p>
            <a:r>
              <a:rPr lang="sl-SI" b="1" dirty="0" smtClean="0">
                <a:solidFill>
                  <a:schemeClr val="accent4">
                    <a:lumMod val="40000"/>
                    <a:lumOff val="60000"/>
                  </a:schemeClr>
                </a:solidFill>
              </a:rPr>
              <a:t>Vlasta </a:t>
            </a:r>
            <a:r>
              <a:rPr lang="sl-SI" b="1" dirty="0" smtClean="0">
                <a:solidFill>
                  <a:schemeClr val="accent4">
                    <a:lumMod val="40000"/>
                    <a:lumOff val="60000"/>
                  </a:schemeClr>
                </a:solidFill>
              </a:rPr>
              <a:t>Milavec</a:t>
            </a:r>
            <a:r>
              <a:rPr lang="sl-SI" b="1" smtClean="0">
                <a:solidFill>
                  <a:schemeClr val="accent4">
                    <a:lumMod val="40000"/>
                    <a:lumOff val="60000"/>
                  </a:schemeClr>
                </a:solidFill>
              </a:rPr>
              <a:t>, prof.</a:t>
            </a:r>
            <a:endParaRPr lang="sl-SI" b="1" dirty="0">
              <a:solidFill>
                <a:schemeClr val="accent4">
                  <a:lumMod val="40000"/>
                  <a:lumOff val="60000"/>
                </a:schemeClr>
              </a:solidFill>
            </a:endParaRPr>
          </a:p>
        </p:txBody>
      </p:sp>
      <p:pic>
        <p:nvPicPr>
          <p:cNvPr id="4" name="Slik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83967" y="523522"/>
            <a:ext cx="3948273" cy="5724202"/>
          </a:xfrm>
          <a:prstGeom prst="rect">
            <a:avLst/>
          </a:prstGeom>
        </p:spPr>
      </p:pic>
    </p:spTree>
    <p:extLst>
      <p:ext uri="{BB962C8B-B14F-4D97-AF65-F5344CB8AC3E}">
        <p14:creationId xmlns:p14="http://schemas.microsoft.com/office/powerpoint/2010/main" val="3552481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jeZBesedilom 2"/>
          <p:cNvSpPr txBox="1"/>
          <p:nvPr/>
        </p:nvSpPr>
        <p:spPr>
          <a:xfrm>
            <a:off x="1556048" y="1781200"/>
            <a:ext cx="5472608" cy="3456384"/>
          </a:xfrm>
          <a:prstGeom prst="rect">
            <a:avLst/>
          </a:prstGeom>
          <a:noFill/>
        </p:spPr>
        <p:txBody>
          <a:bodyPr wrap="square" rtlCol="0">
            <a:spAutoFit/>
          </a:bodyPr>
          <a:lstStyle/>
          <a:p>
            <a:endParaRPr lang="sl-SI" dirty="0"/>
          </a:p>
        </p:txBody>
      </p:sp>
      <p:sp>
        <p:nvSpPr>
          <p:cNvPr id="4" name="PoljeZBesedilom 3"/>
          <p:cNvSpPr txBox="1"/>
          <p:nvPr/>
        </p:nvSpPr>
        <p:spPr>
          <a:xfrm>
            <a:off x="4139952" y="1781200"/>
            <a:ext cx="3019652" cy="3477875"/>
          </a:xfrm>
          <a:prstGeom prst="rect">
            <a:avLst/>
          </a:prstGeom>
          <a:noFill/>
        </p:spPr>
        <p:txBody>
          <a:bodyPr wrap="square" rtlCol="0">
            <a:spAutoFit/>
          </a:bodyPr>
          <a:lstStyle/>
          <a:p>
            <a:r>
              <a:rPr lang="sl-SI" sz="2000" b="1" dirty="0" smtClean="0"/>
              <a:t>Izšla 20. decembra 1901 v Ljubljani pri </a:t>
            </a:r>
            <a:r>
              <a:rPr lang="sl-SI" sz="2000" b="1" dirty="0" err="1" smtClean="0"/>
              <a:t>Lavoslavu</a:t>
            </a:r>
            <a:r>
              <a:rPr lang="sl-SI" sz="2000" b="1" dirty="0" smtClean="0"/>
              <a:t> Schwentnerju, natisnjena v Postojni pri R. </a:t>
            </a:r>
            <a:r>
              <a:rPr lang="sl-SI" sz="2000" b="1" dirty="0" err="1" smtClean="0"/>
              <a:t>Šeberju</a:t>
            </a:r>
            <a:r>
              <a:rPr lang="sl-SI" sz="2000" b="1" dirty="0" smtClean="0"/>
              <a:t>, risbo za ovitek je narisal Matija Jama. Rokopis ni ohranjen, noben tekst te knjige ni bil prej objavljen kje drugje.</a:t>
            </a:r>
            <a:endParaRPr lang="sl-SI" sz="2000" b="1" dirty="0"/>
          </a:p>
        </p:txBody>
      </p:sp>
      <p:sp>
        <p:nvSpPr>
          <p:cNvPr id="6" name="PoljeZBesedilom 5"/>
          <p:cNvSpPr txBox="1"/>
          <p:nvPr/>
        </p:nvSpPr>
        <p:spPr>
          <a:xfrm>
            <a:off x="4499992" y="1781200"/>
            <a:ext cx="3096344" cy="3477874"/>
          </a:xfrm>
          <a:prstGeom prst="rect">
            <a:avLst/>
          </a:prstGeom>
          <a:noFill/>
        </p:spPr>
        <p:txBody>
          <a:bodyPr wrap="square" rtlCol="0">
            <a:spAutoFit/>
          </a:bodyPr>
          <a:lstStyle/>
          <a:p>
            <a:endParaRPr lang="sl-SI" dirty="0"/>
          </a:p>
        </p:txBody>
      </p:sp>
      <p:pic>
        <p:nvPicPr>
          <p:cNvPr id="8" name="Slika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576" y="692696"/>
            <a:ext cx="3333750" cy="4914900"/>
          </a:xfrm>
          <a:prstGeom prst="rect">
            <a:avLst/>
          </a:prstGeom>
        </p:spPr>
      </p:pic>
      <p:sp>
        <p:nvSpPr>
          <p:cNvPr id="2" name="PoljeZBesedilom 1"/>
          <p:cNvSpPr txBox="1"/>
          <p:nvPr/>
        </p:nvSpPr>
        <p:spPr>
          <a:xfrm>
            <a:off x="6156176" y="3068960"/>
            <a:ext cx="184731" cy="369332"/>
          </a:xfrm>
          <a:prstGeom prst="rect">
            <a:avLst/>
          </a:prstGeom>
          <a:noFill/>
        </p:spPr>
        <p:txBody>
          <a:bodyPr wrap="none" rtlCol="0">
            <a:spAutoFit/>
          </a:bodyPr>
          <a:lstStyle/>
          <a:p>
            <a:endParaRPr lang="sl-SI" dirty="0"/>
          </a:p>
        </p:txBody>
      </p:sp>
    </p:spTree>
    <p:extLst>
      <p:ext uri="{BB962C8B-B14F-4D97-AF65-F5344CB8AC3E}">
        <p14:creationId xmlns:p14="http://schemas.microsoft.com/office/powerpoint/2010/main" val="208858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jeZBesedilom 2"/>
          <p:cNvSpPr txBox="1"/>
          <p:nvPr/>
        </p:nvSpPr>
        <p:spPr>
          <a:xfrm>
            <a:off x="611560" y="1669450"/>
            <a:ext cx="3096344" cy="184666"/>
          </a:xfrm>
          <a:prstGeom prst="rect">
            <a:avLst/>
          </a:prstGeom>
          <a:noFill/>
        </p:spPr>
        <p:txBody>
          <a:bodyPr wrap="square" rtlCol="0">
            <a:spAutoFit/>
          </a:bodyPr>
          <a:lstStyle/>
          <a:p>
            <a:endParaRPr lang="sl-SI" dirty="0"/>
          </a:p>
        </p:txBody>
      </p:sp>
      <p:sp>
        <p:nvSpPr>
          <p:cNvPr id="4" name="Pravokotnik 3"/>
          <p:cNvSpPr/>
          <p:nvPr/>
        </p:nvSpPr>
        <p:spPr>
          <a:xfrm>
            <a:off x="899592" y="548680"/>
            <a:ext cx="7344816" cy="5324535"/>
          </a:xfrm>
          <a:prstGeom prst="rect">
            <a:avLst/>
          </a:prstGeom>
        </p:spPr>
        <p:txBody>
          <a:bodyPr wrap="square">
            <a:spAutoFit/>
          </a:bodyPr>
          <a:lstStyle/>
          <a:p>
            <a:pPr algn="just"/>
            <a:r>
              <a:rPr lang="sl-SI" sz="2000" b="1" dirty="0" smtClean="0"/>
              <a:t>Takoj po izidu je </a:t>
            </a:r>
            <a:r>
              <a:rPr lang="sl-SI" sz="2000" b="1" i="1" dirty="0" smtClean="0"/>
              <a:t>Knjiga za lahkomiselne ljudi</a:t>
            </a:r>
            <a:r>
              <a:rPr lang="sl-SI" sz="2000" b="1" dirty="0" smtClean="0"/>
              <a:t> (1901), ki zaznamuje prelom v Cankarjevem ustvarjanju, izzvala najrazličnejše odzive, od navdušenih pohval do popolnega odklanjanja. Cankarju so očitali bogoskrunstvo, nizkotnost, nihilizem, pesimizem, </a:t>
            </a:r>
            <a:r>
              <a:rPr lang="sl-SI" sz="2000" b="1" dirty="0" err="1" smtClean="0"/>
              <a:t>ničejanstvo</a:t>
            </a:r>
            <a:r>
              <a:rPr lang="sl-SI" sz="2000" b="1" dirty="0" smtClean="0"/>
              <a:t>, anarhizem, socializem ... V tej zbirki kratke proze, polni humorja in samoironije, pisatelj ustvarja galerijo portretov in karikatur, raziskuje različne tipe svojih sodobnikov in jih razvršča pod »povečevalnim steklom«. Cankar ustvarja večdimenzionalno, kolikor se le da celostno podobo življenja in pri tem vedno pokaže drugo stran medalje: zločinec se spremeni v vodjo, revolucionar postane filister, hladni idealistični znanstvenik postane strasten in celo banalen zaljubljenec, hudič in Bog menjata mesti, v njegovem junaku lahko prepoznamo tako avtorja kot bralca. (Vir: </a:t>
            </a:r>
            <a:r>
              <a:rPr lang="sl-SI" sz="2000" b="1" dirty="0" err="1" smtClean="0"/>
              <a:t>https</a:t>
            </a:r>
            <a:r>
              <a:rPr lang="sl-SI" sz="2000" b="1" dirty="0" smtClean="0"/>
              <a:t>://</a:t>
            </a:r>
            <a:r>
              <a:rPr lang="sl-SI" sz="2000" b="1" dirty="0" err="1" smtClean="0"/>
              <a:t>www.emka.si/knjiga</a:t>
            </a:r>
            <a:r>
              <a:rPr lang="sl-SI" sz="2000" b="1" dirty="0" smtClean="0"/>
              <a:t>-za-lahkomiselne-ljudi/PR/47016)</a:t>
            </a:r>
            <a:endParaRPr lang="sl-SI" sz="2000" b="1" dirty="0"/>
          </a:p>
        </p:txBody>
      </p:sp>
    </p:spTree>
    <p:extLst>
      <p:ext uri="{BB962C8B-B14F-4D97-AF65-F5344CB8AC3E}">
        <p14:creationId xmlns:p14="http://schemas.microsoft.com/office/powerpoint/2010/main" val="216714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jeZBesedilom 2"/>
          <p:cNvSpPr txBox="1"/>
          <p:nvPr/>
        </p:nvSpPr>
        <p:spPr>
          <a:xfrm>
            <a:off x="1207297" y="692696"/>
            <a:ext cx="5856347" cy="4524315"/>
          </a:xfrm>
          <a:prstGeom prst="rect">
            <a:avLst/>
          </a:prstGeom>
          <a:noFill/>
        </p:spPr>
        <p:txBody>
          <a:bodyPr wrap="none" rtlCol="0">
            <a:spAutoFit/>
          </a:bodyPr>
          <a:lstStyle/>
          <a:p>
            <a:r>
              <a:rPr lang="sl-SI" sz="2400" b="1" dirty="0" smtClean="0">
                <a:solidFill>
                  <a:schemeClr val="tx2">
                    <a:lumMod val="90000"/>
                  </a:schemeClr>
                </a:solidFill>
              </a:rPr>
              <a:t>KNJIGA ZA LAHKOMISELNE LJUDI</a:t>
            </a:r>
          </a:p>
          <a:p>
            <a:endParaRPr lang="sl-SI" sz="2400" b="1" dirty="0" smtClean="0">
              <a:solidFill>
                <a:schemeClr val="tx2">
                  <a:lumMod val="90000"/>
                </a:schemeClr>
              </a:solidFill>
            </a:endParaRPr>
          </a:p>
          <a:p>
            <a:r>
              <a:rPr lang="sl-SI" sz="2400" b="1" dirty="0" smtClean="0"/>
              <a:t>Spomladanska noč (črtica)</a:t>
            </a:r>
          </a:p>
          <a:p>
            <a:r>
              <a:rPr lang="sl-SI" sz="2400" b="1" dirty="0" smtClean="0"/>
              <a:t>Iz življenja odličnega rodoljuba (črtica)</a:t>
            </a:r>
          </a:p>
          <a:p>
            <a:r>
              <a:rPr lang="sl-SI" sz="2400" b="1" dirty="0" smtClean="0"/>
              <a:t>Nezadovoljnost (črtica)</a:t>
            </a:r>
          </a:p>
          <a:p>
            <a:r>
              <a:rPr lang="sl-SI" sz="2400" b="1" dirty="0" smtClean="0"/>
              <a:t>Iz predmestja (novela)</a:t>
            </a:r>
          </a:p>
          <a:p>
            <a:r>
              <a:rPr lang="sl-SI" sz="2400" b="1" dirty="0" smtClean="0"/>
              <a:t>Profesor Kosirnik (novela)</a:t>
            </a:r>
          </a:p>
          <a:p>
            <a:r>
              <a:rPr lang="sl-SI" sz="2400" b="1" dirty="0" smtClean="0"/>
              <a:t>Križev pot (novela)</a:t>
            </a:r>
          </a:p>
          <a:p>
            <a:r>
              <a:rPr lang="sl-SI" sz="2400" b="1" dirty="0" smtClean="0"/>
              <a:t>Pred ciljem (črtica)</a:t>
            </a:r>
          </a:p>
          <a:p>
            <a:r>
              <a:rPr lang="sl-SI" sz="2400" b="1" dirty="0" smtClean="0"/>
              <a:t>Krona (novela)</a:t>
            </a:r>
          </a:p>
          <a:p>
            <a:r>
              <a:rPr lang="sl-SI" sz="2400" b="1" dirty="0" smtClean="0"/>
              <a:t>Hudodelec (črtica)</a:t>
            </a:r>
          </a:p>
          <a:p>
            <a:r>
              <a:rPr lang="sl-SI" sz="2400" b="1" dirty="0" smtClean="0"/>
              <a:t>Kralj </a:t>
            </a:r>
            <a:r>
              <a:rPr lang="sl-SI" sz="2400" b="1" dirty="0" err="1" smtClean="0"/>
              <a:t>Malhus</a:t>
            </a:r>
            <a:r>
              <a:rPr lang="sl-SI" sz="2400" b="1" dirty="0" smtClean="0"/>
              <a:t> (novela)</a:t>
            </a:r>
            <a:endParaRPr lang="sl-SI" sz="2400" b="1" dirty="0"/>
          </a:p>
        </p:txBody>
      </p:sp>
    </p:spTree>
    <p:extLst>
      <p:ext uri="{BB962C8B-B14F-4D97-AF65-F5344CB8AC3E}">
        <p14:creationId xmlns:p14="http://schemas.microsoft.com/office/powerpoint/2010/main" val="2060220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jeZBesedilom 1"/>
          <p:cNvSpPr txBox="1"/>
          <p:nvPr/>
        </p:nvSpPr>
        <p:spPr>
          <a:xfrm>
            <a:off x="179512" y="908720"/>
            <a:ext cx="8640960" cy="4708981"/>
          </a:xfrm>
          <a:prstGeom prst="rect">
            <a:avLst/>
          </a:prstGeom>
          <a:noFill/>
        </p:spPr>
        <p:txBody>
          <a:bodyPr wrap="square" rtlCol="0">
            <a:spAutoFit/>
          </a:bodyPr>
          <a:lstStyle/>
          <a:p>
            <a:r>
              <a:rPr lang="sl-SI" dirty="0" smtClean="0"/>
              <a:t>„</a:t>
            </a:r>
            <a:r>
              <a:rPr lang="sl-SI" sz="2000" b="1" dirty="0" smtClean="0"/>
              <a:t>S pojmom „lahkomiselni ljudje“ je poskusil torej s posebnim poudarkom opredeliti svojo predstavo o filistru ali „resnem udu resne družbe“, kakor pravi v Profesorju Kosirniku, in seči morda še malo širše. Predvsem ni hotel s to oznako samo prešerno zalučati novo psovko filistru v obraz, temveč je želel tudi opozoriti na vzroke, zaradi katerih se ljudje po njegovem mnenju ne zganejo zoper svojo klavrno usodo. S tem je po eni strani pritegnil v ta pojem še misel o temni usodi vsega slovenskega naroda, po drugi strani pa je tudi že določil svojo nalogo – nalogo umetnika v tem narodu.</a:t>
            </a:r>
          </a:p>
          <a:p>
            <a:r>
              <a:rPr lang="sl-SI" sz="2000" b="1" dirty="0" smtClean="0"/>
              <a:t>V naslovu samem, ko je združil obe sestavini in svojo „pravljico“, kasneje pa kar več takih „pravljic“ namenil „lahkomiselnim ljudem“, je seveda najbolj zazvenela tipična Cankarjeva kretnja: posmeh, ironija. Saj, lahkomiselni ljudje si žele pravljic, praznih sanj, gledajo, kako bi se upijanili, toda podtaknil jim je branje, ki je vse prej kot kaj takega“ (Dušan Voglar, Ivan </a:t>
            </a:r>
            <a:r>
              <a:rPr lang="sl-SI" sz="2000" b="1" dirty="0"/>
              <a:t>C</a:t>
            </a:r>
            <a:r>
              <a:rPr lang="sl-SI" sz="2000" b="1" dirty="0" smtClean="0"/>
              <a:t>ankar: Zbrano delo, osma knjiga, 1968).</a:t>
            </a:r>
            <a:endParaRPr lang="sl-SI" sz="2000" b="1" dirty="0"/>
          </a:p>
        </p:txBody>
      </p:sp>
    </p:spTree>
    <p:extLst>
      <p:ext uri="{BB962C8B-B14F-4D97-AF65-F5344CB8AC3E}">
        <p14:creationId xmlns:p14="http://schemas.microsoft.com/office/powerpoint/2010/main" val="1673505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jeZBesedilom 2"/>
          <p:cNvSpPr txBox="1"/>
          <p:nvPr/>
        </p:nvSpPr>
        <p:spPr>
          <a:xfrm>
            <a:off x="323528" y="980728"/>
            <a:ext cx="8513049" cy="4031873"/>
          </a:xfrm>
          <a:prstGeom prst="rect">
            <a:avLst/>
          </a:prstGeom>
          <a:noFill/>
        </p:spPr>
        <p:txBody>
          <a:bodyPr wrap="square" rtlCol="0">
            <a:spAutoFit/>
          </a:bodyPr>
          <a:lstStyle/>
          <a:p>
            <a:pPr algn="ctr"/>
            <a:r>
              <a:rPr lang="sl-SI" sz="3200" b="1" dirty="0" smtClean="0">
                <a:solidFill>
                  <a:schemeClr val="accent2">
                    <a:lumMod val="40000"/>
                    <a:lumOff val="60000"/>
                  </a:schemeClr>
                </a:solidFill>
              </a:rPr>
              <a:t>SLOG</a:t>
            </a:r>
          </a:p>
          <a:p>
            <a:r>
              <a:rPr lang="sl-SI" sz="2800" dirty="0" smtClean="0"/>
              <a:t>Sporočilnost besedila soustvarjajo </a:t>
            </a:r>
            <a:r>
              <a:rPr lang="sl-SI" sz="2800" dirty="0" smtClean="0">
                <a:solidFill>
                  <a:schemeClr val="accent2">
                    <a:lumMod val="40000"/>
                    <a:lumOff val="60000"/>
                  </a:schemeClr>
                </a:solidFill>
              </a:rPr>
              <a:t>humor in ironija </a:t>
            </a:r>
            <a:r>
              <a:rPr lang="sl-SI" sz="2800" dirty="0" smtClean="0"/>
              <a:t>(ironija je </a:t>
            </a:r>
            <a:r>
              <a:rPr lang="sl-SI" sz="2800" i="1" dirty="0" smtClean="0"/>
              <a:t>izražanje </a:t>
            </a:r>
            <a:r>
              <a:rPr lang="sl-SI" sz="2800" i="1" dirty="0" smtClean="0"/>
              <a:t>negativnega, odklonilnega odnosa do česa, navadno z vsebinsko pozitivnimi besedami)</a:t>
            </a:r>
            <a:r>
              <a:rPr lang="sl-SI" sz="2800" dirty="0" smtClean="0"/>
              <a:t>, </a:t>
            </a:r>
            <a:r>
              <a:rPr lang="sl-SI" sz="2800" dirty="0" smtClean="0">
                <a:solidFill>
                  <a:schemeClr val="accent2">
                    <a:lumMod val="40000"/>
                    <a:lumOff val="60000"/>
                  </a:schemeClr>
                </a:solidFill>
              </a:rPr>
              <a:t>ponavljanja, menjave pripovedovalcev, notranji monolog, nasprotja, mozaično sestavljanje realističnih, sanjskih in pravljičnih prvin</a:t>
            </a:r>
            <a:r>
              <a:rPr lang="sl-SI" sz="2800" dirty="0" smtClean="0"/>
              <a:t>.</a:t>
            </a:r>
          </a:p>
          <a:p>
            <a:r>
              <a:rPr lang="sl-SI" sz="2800" dirty="0" smtClean="0"/>
              <a:t>V knjigi je vse polno filistrov (to je </a:t>
            </a:r>
            <a:r>
              <a:rPr lang="sl-SI" sz="2800" i="1" dirty="0" smtClean="0"/>
              <a:t>samozadovoljen, v mišljenju in dejanju omejen človek)</a:t>
            </a:r>
            <a:r>
              <a:rPr lang="sl-SI" sz="2800" dirty="0" smtClean="0"/>
              <a:t>.</a:t>
            </a:r>
            <a:endParaRPr lang="sl-SI" sz="2800" dirty="0"/>
          </a:p>
        </p:txBody>
      </p:sp>
    </p:spTree>
    <p:extLst>
      <p:ext uri="{BB962C8B-B14F-4D97-AF65-F5344CB8AC3E}">
        <p14:creationId xmlns:p14="http://schemas.microsoft.com/office/powerpoint/2010/main" val="1681554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jeZBesedilom 1"/>
          <p:cNvSpPr txBox="1"/>
          <p:nvPr/>
        </p:nvSpPr>
        <p:spPr>
          <a:xfrm>
            <a:off x="755577" y="1323648"/>
            <a:ext cx="7560840" cy="2677656"/>
          </a:xfrm>
          <a:prstGeom prst="rect">
            <a:avLst/>
          </a:prstGeom>
          <a:noFill/>
        </p:spPr>
        <p:txBody>
          <a:bodyPr wrap="square" rtlCol="0">
            <a:spAutoFit/>
          </a:bodyPr>
          <a:lstStyle/>
          <a:p>
            <a:r>
              <a:rPr lang="sl-SI" sz="2800" b="1" dirty="0" smtClean="0"/>
              <a:t>Satira: vsako književno besedilo, ki smeši in kritično osvetljuje moralne slabosti, zmote, razvade.</a:t>
            </a:r>
          </a:p>
          <a:p>
            <a:r>
              <a:rPr lang="sl-SI" sz="2800" b="1" dirty="0" smtClean="0"/>
              <a:t>Groteska: književna dela, ki prikazujejo življenje v deformirani, popačeni podobi, ki je hkrati smešna in grozljiva.</a:t>
            </a:r>
            <a:endParaRPr lang="sl-SI" sz="2800" b="1" dirty="0"/>
          </a:p>
        </p:txBody>
      </p:sp>
    </p:spTree>
    <p:extLst>
      <p:ext uri="{BB962C8B-B14F-4D97-AF65-F5344CB8AC3E}">
        <p14:creationId xmlns:p14="http://schemas.microsoft.com/office/powerpoint/2010/main" val="123116773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r">
  <a:themeElements>
    <a:clrScheme name="Papi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i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i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132</TotalTime>
  <Words>573</Words>
  <Application>Microsoft Office PowerPoint</Application>
  <PresentationFormat>Diaprojekcija na zaslonu (4:3)</PresentationFormat>
  <Paragraphs>26</Paragraphs>
  <Slides>7</Slides>
  <Notes>1</Notes>
  <HiddenSlides>0</HiddenSlides>
  <MMClips>0</MMClips>
  <ScaleCrop>false</ScaleCrop>
  <HeadingPairs>
    <vt:vector size="4" baseType="variant">
      <vt:variant>
        <vt:lpstr>Tema</vt:lpstr>
      </vt:variant>
      <vt:variant>
        <vt:i4>1</vt:i4>
      </vt:variant>
      <vt:variant>
        <vt:lpstr>Naslovi diapozitivov</vt:lpstr>
      </vt:variant>
      <vt:variant>
        <vt:i4>7</vt:i4>
      </vt:variant>
    </vt:vector>
  </HeadingPairs>
  <TitlesOfParts>
    <vt:vector size="8" baseType="lpstr">
      <vt:lpstr>Papir</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Uporabnik</dc:creator>
  <cp:lastModifiedBy>Uporabnik</cp:lastModifiedBy>
  <cp:revision>25</cp:revision>
  <dcterms:created xsi:type="dcterms:W3CDTF">2018-11-30T20:35:26Z</dcterms:created>
  <dcterms:modified xsi:type="dcterms:W3CDTF">2018-12-02T21:23:47Z</dcterms:modified>
</cp:coreProperties>
</file>