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2"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1968" y="-10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ED1F0026-C1CF-4733-BAE6-6A46D2B18E86}" type="datetimeFigureOut">
              <a:rPr lang="sl-SI" smtClean="0"/>
              <a:t>2.12.2018</a:t>
            </a:fld>
            <a:endParaRPr lang="sl-SI"/>
          </a:p>
        </p:txBody>
      </p:sp>
      <p:sp>
        <p:nvSpPr>
          <p:cNvPr id="5" name="Footer Placeholder 4"/>
          <p:cNvSpPr>
            <a:spLocks noGrp="1"/>
          </p:cNvSpPr>
          <p:nvPr>
            <p:ph type="ftr" sz="quarter" idx="11"/>
          </p:nvPr>
        </p:nvSpPr>
        <p:spPr>
          <a:xfrm>
            <a:off x="1371600" y="4323845"/>
            <a:ext cx="6400800" cy="365125"/>
          </a:xfrm>
        </p:spPr>
        <p:txBody>
          <a:bodyPr/>
          <a:lstStyle/>
          <a:p>
            <a:endParaRPr lang="sl-SI"/>
          </a:p>
        </p:txBody>
      </p:sp>
      <p:sp>
        <p:nvSpPr>
          <p:cNvPr id="6" name="Slide Number Placeholder 5"/>
          <p:cNvSpPr>
            <a:spLocks noGrp="1"/>
          </p:cNvSpPr>
          <p:nvPr>
            <p:ph type="sldNum" sz="quarter" idx="12"/>
          </p:nvPr>
        </p:nvSpPr>
        <p:spPr>
          <a:xfrm>
            <a:off x="8077200" y="1430866"/>
            <a:ext cx="2743200" cy="365125"/>
          </a:xfrm>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1294677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F0026-C1CF-4733-BAE6-6A46D2B18E86}" type="datetimeFigureOut">
              <a:rPr lang="sl-SI" smtClean="0"/>
              <a:t>2.12.2018</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3272595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D1F0026-C1CF-4733-BAE6-6A46D2B18E86}" type="datetimeFigureOut">
              <a:rPr lang="sl-SI" smtClean="0"/>
              <a:t>2.12.2018</a:t>
            </a:fld>
            <a:endParaRPr lang="sl-SI"/>
          </a:p>
        </p:txBody>
      </p:sp>
      <p:sp>
        <p:nvSpPr>
          <p:cNvPr id="6" name="Footer Placeholder 5"/>
          <p:cNvSpPr>
            <a:spLocks noGrp="1"/>
          </p:cNvSpPr>
          <p:nvPr>
            <p:ph type="ftr" sz="quarter" idx="11"/>
          </p:nvPr>
        </p:nvSpPr>
        <p:spPr>
          <a:xfrm>
            <a:off x="685800" y="379941"/>
            <a:ext cx="6991492" cy="365125"/>
          </a:xfrm>
        </p:spPr>
        <p:txBody>
          <a:bodyPr/>
          <a:lstStyle/>
          <a:p>
            <a:endParaRPr lang="sl-SI"/>
          </a:p>
        </p:txBody>
      </p:sp>
      <p:sp>
        <p:nvSpPr>
          <p:cNvPr id="7" name="Slide Number Placeholder 6"/>
          <p:cNvSpPr>
            <a:spLocks noGrp="1"/>
          </p:cNvSpPr>
          <p:nvPr>
            <p:ph type="sldNum" sz="quarter" idx="12"/>
          </p:nvPr>
        </p:nvSpPr>
        <p:spPr>
          <a:xfrm>
            <a:off x="10862452" y="381000"/>
            <a:ext cx="643748" cy="365125"/>
          </a:xfrm>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2504624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D1F0026-C1CF-4733-BAE6-6A46D2B18E86}" type="datetimeFigureOut">
              <a:rPr lang="sl-SI" smtClean="0"/>
              <a:t>2.12.2018</a:t>
            </a:fld>
            <a:endParaRPr lang="sl-SI"/>
          </a:p>
        </p:txBody>
      </p:sp>
      <p:sp>
        <p:nvSpPr>
          <p:cNvPr id="6" name="Footer Placeholder 5"/>
          <p:cNvSpPr>
            <a:spLocks noGrp="1"/>
          </p:cNvSpPr>
          <p:nvPr>
            <p:ph type="ftr" sz="quarter" idx="11"/>
          </p:nvPr>
        </p:nvSpPr>
        <p:spPr>
          <a:xfrm>
            <a:off x="685800" y="379941"/>
            <a:ext cx="6991492" cy="365125"/>
          </a:xfrm>
        </p:spPr>
        <p:txBody>
          <a:bodyPr/>
          <a:lstStyle/>
          <a:p>
            <a:endParaRPr lang="sl-SI"/>
          </a:p>
        </p:txBody>
      </p:sp>
      <p:sp>
        <p:nvSpPr>
          <p:cNvPr id="7" name="Slide Number Placeholder 6"/>
          <p:cNvSpPr>
            <a:spLocks noGrp="1"/>
          </p:cNvSpPr>
          <p:nvPr>
            <p:ph type="sldNum" sz="quarter" idx="12"/>
          </p:nvPr>
        </p:nvSpPr>
        <p:spPr>
          <a:xfrm>
            <a:off x="10862452" y="381000"/>
            <a:ext cx="643748" cy="365125"/>
          </a:xfrm>
        </p:spPr>
        <p:txBody>
          <a:bodyPr/>
          <a:lstStyle/>
          <a:p>
            <a:fld id="{A4255BBE-4620-46B5-9357-A28353E0294F}" type="slidenum">
              <a:rPr lang="sl-SI" smtClean="0"/>
              <a:t>‹#›</a:t>
            </a:fld>
            <a:endParaRPr lang="sl-SI"/>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55524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ED1F0026-C1CF-4733-BAE6-6A46D2B18E86}" type="datetimeFigureOut">
              <a:rPr lang="sl-SI" smtClean="0"/>
              <a:t>2.12.2018</a:t>
            </a:fld>
            <a:endParaRPr lang="sl-SI"/>
          </a:p>
        </p:txBody>
      </p:sp>
      <p:sp>
        <p:nvSpPr>
          <p:cNvPr id="6" name="Footer Placeholder 5"/>
          <p:cNvSpPr>
            <a:spLocks noGrp="1"/>
          </p:cNvSpPr>
          <p:nvPr>
            <p:ph type="ftr" sz="quarter" idx="11"/>
          </p:nvPr>
        </p:nvSpPr>
        <p:spPr>
          <a:xfrm>
            <a:off x="685800" y="378883"/>
            <a:ext cx="6991492" cy="365125"/>
          </a:xfrm>
        </p:spPr>
        <p:txBody>
          <a:bodyPr/>
          <a:lstStyle/>
          <a:p>
            <a:endParaRPr lang="sl-SI"/>
          </a:p>
        </p:txBody>
      </p:sp>
      <p:sp>
        <p:nvSpPr>
          <p:cNvPr id="7" name="Slide Number Placeholder 6"/>
          <p:cNvSpPr>
            <a:spLocks noGrp="1"/>
          </p:cNvSpPr>
          <p:nvPr>
            <p:ph type="sldNum" sz="quarter" idx="12"/>
          </p:nvPr>
        </p:nvSpPr>
        <p:spPr>
          <a:xfrm>
            <a:off x="10862452" y="381000"/>
            <a:ext cx="643748" cy="365125"/>
          </a:xfrm>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1114695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D1F0026-C1CF-4733-BAE6-6A46D2B18E86}" type="datetimeFigureOut">
              <a:rPr lang="sl-SI" smtClean="0"/>
              <a:t>2.12.2018</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158433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D1F0026-C1CF-4733-BAE6-6A46D2B18E86}" type="datetimeFigureOut">
              <a:rPr lang="sl-SI" smtClean="0"/>
              <a:t>2.12.2018</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2644249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1F0026-C1CF-4733-BAE6-6A46D2B18E86}" type="datetimeFigureOut">
              <a:rPr lang="sl-SI" smtClean="0"/>
              <a:t>2.12.2018</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241658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ED1F0026-C1CF-4733-BAE6-6A46D2B18E86}" type="datetimeFigureOut">
              <a:rPr lang="sl-SI" smtClean="0"/>
              <a:t>2.12.2018</a:t>
            </a:fld>
            <a:endParaRPr lang="sl-SI"/>
          </a:p>
        </p:txBody>
      </p:sp>
      <p:sp>
        <p:nvSpPr>
          <p:cNvPr id="5" name="Footer Placeholder 4"/>
          <p:cNvSpPr>
            <a:spLocks noGrp="1"/>
          </p:cNvSpPr>
          <p:nvPr>
            <p:ph type="ftr" sz="quarter" idx="11"/>
          </p:nvPr>
        </p:nvSpPr>
        <p:spPr>
          <a:xfrm>
            <a:off x="685800" y="381000"/>
            <a:ext cx="6991492" cy="365125"/>
          </a:xfrm>
        </p:spPr>
        <p:txBody>
          <a:bodyPr/>
          <a:lstStyle/>
          <a:p>
            <a:endParaRPr lang="sl-SI"/>
          </a:p>
        </p:txBody>
      </p:sp>
      <p:sp>
        <p:nvSpPr>
          <p:cNvPr id="6" name="Slide Number Placeholder 5"/>
          <p:cNvSpPr>
            <a:spLocks noGrp="1"/>
          </p:cNvSpPr>
          <p:nvPr>
            <p:ph type="sldNum" sz="quarter" idx="12"/>
          </p:nvPr>
        </p:nvSpPr>
        <p:spPr>
          <a:xfrm>
            <a:off x="10862452" y="381000"/>
            <a:ext cx="643748" cy="365125"/>
          </a:xfrm>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367271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1F0026-C1CF-4733-BAE6-6A46D2B18E86}" type="datetimeFigureOut">
              <a:rPr lang="sl-SI" smtClean="0"/>
              <a:t>2.12.2018</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379259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ED1F0026-C1CF-4733-BAE6-6A46D2B18E86}" type="datetimeFigureOut">
              <a:rPr lang="sl-SI" smtClean="0"/>
              <a:t>2.12.2018</a:t>
            </a:fld>
            <a:endParaRPr lang="sl-SI"/>
          </a:p>
        </p:txBody>
      </p:sp>
      <p:sp>
        <p:nvSpPr>
          <p:cNvPr id="5" name="Footer Placeholder 4"/>
          <p:cNvSpPr>
            <a:spLocks noGrp="1"/>
          </p:cNvSpPr>
          <p:nvPr>
            <p:ph type="ftr" sz="quarter" idx="11"/>
          </p:nvPr>
        </p:nvSpPr>
        <p:spPr>
          <a:xfrm>
            <a:off x="685800" y="381001"/>
            <a:ext cx="6991492" cy="364065"/>
          </a:xfrm>
        </p:spPr>
        <p:txBody>
          <a:bodyPr/>
          <a:lstStyle/>
          <a:p>
            <a:endParaRPr lang="sl-SI"/>
          </a:p>
        </p:txBody>
      </p:sp>
      <p:sp>
        <p:nvSpPr>
          <p:cNvPr id="6" name="Slide Number Placeholder 5"/>
          <p:cNvSpPr>
            <a:spLocks noGrp="1"/>
          </p:cNvSpPr>
          <p:nvPr>
            <p:ph type="sldNum" sz="quarter" idx="12"/>
          </p:nvPr>
        </p:nvSpPr>
        <p:spPr>
          <a:xfrm>
            <a:off x="10862452" y="381000"/>
            <a:ext cx="643748" cy="365125"/>
          </a:xfrm>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3555223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1F0026-C1CF-4733-BAE6-6A46D2B18E86}" type="datetimeFigureOut">
              <a:rPr lang="sl-SI" smtClean="0"/>
              <a:t>2.12.2018</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264998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1F0026-C1CF-4733-BAE6-6A46D2B18E86}" type="datetimeFigureOut">
              <a:rPr lang="sl-SI" smtClean="0"/>
              <a:t>2.12.2018</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1224315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1F0026-C1CF-4733-BAE6-6A46D2B18E86}" type="datetimeFigureOut">
              <a:rPr lang="sl-SI" smtClean="0"/>
              <a:t>2.12.2018</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212934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F0026-C1CF-4733-BAE6-6A46D2B18E86}" type="datetimeFigureOut">
              <a:rPr lang="sl-SI" smtClean="0"/>
              <a:t>2.12.2018</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321880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F0026-C1CF-4733-BAE6-6A46D2B18E86}" type="datetimeFigureOut">
              <a:rPr lang="sl-SI" smtClean="0"/>
              <a:t>2.12.2018</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1491624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F0026-C1CF-4733-BAE6-6A46D2B18E86}" type="datetimeFigureOut">
              <a:rPr lang="sl-SI" smtClean="0"/>
              <a:t>2.12.2018</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A4255BBE-4620-46B5-9357-A28353E0294F}" type="slidenum">
              <a:rPr lang="sl-SI" smtClean="0"/>
              <a:t>‹#›</a:t>
            </a:fld>
            <a:endParaRPr lang="sl-SI"/>
          </a:p>
        </p:txBody>
      </p:sp>
    </p:spTree>
    <p:extLst>
      <p:ext uri="{BB962C8B-B14F-4D97-AF65-F5344CB8AC3E}">
        <p14:creationId xmlns:p14="http://schemas.microsoft.com/office/powerpoint/2010/main" val="3164755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D1F0026-C1CF-4733-BAE6-6A46D2B18E86}" type="datetimeFigureOut">
              <a:rPr lang="sl-SI" smtClean="0"/>
              <a:t>2.12.2018</a:t>
            </a:fld>
            <a:endParaRPr lang="sl-SI"/>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4255BBE-4620-46B5-9357-A28353E0294F}" type="slidenum">
              <a:rPr lang="sl-SI" smtClean="0"/>
              <a:t>‹#›</a:t>
            </a:fld>
            <a:endParaRPr lang="sl-SI"/>
          </a:p>
        </p:txBody>
      </p:sp>
    </p:spTree>
    <p:extLst>
      <p:ext uri="{BB962C8B-B14F-4D97-AF65-F5344CB8AC3E}">
        <p14:creationId xmlns:p14="http://schemas.microsoft.com/office/powerpoint/2010/main" val="2798924285"/>
      </p:ext>
    </p:extLst>
  </p:cSld>
  <p:clrMap bg1="lt1" tx1="dk1" bg2="lt2" tx2="dk2" accent1="accent1" accent2="accent2" accent3="accent3" accent4="accent4" accent5="accent5" accent6="accent6" hlink="hlink" folHlink="folHlink"/>
  <p:sldLayoutIdLst>
    <p:sldLayoutId id="2147484223" r:id="rId1"/>
    <p:sldLayoutId id="2147484224" r:id="rId2"/>
    <p:sldLayoutId id="2147484225" r:id="rId3"/>
    <p:sldLayoutId id="2147484226" r:id="rId4"/>
    <p:sldLayoutId id="2147484227" r:id="rId5"/>
    <p:sldLayoutId id="2147484228" r:id="rId6"/>
    <p:sldLayoutId id="2147484229" r:id="rId7"/>
    <p:sldLayoutId id="2147484230" r:id="rId8"/>
    <p:sldLayoutId id="2147484231" r:id="rId9"/>
    <p:sldLayoutId id="2147484232" r:id="rId10"/>
    <p:sldLayoutId id="2147484233" r:id="rId11"/>
    <p:sldLayoutId id="2147484234" r:id="rId12"/>
    <p:sldLayoutId id="2147484235" r:id="rId13"/>
    <p:sldLayoutId id="2147484236" r:id="rId14"/>
    <p:sldLayoutId id="2147484237" r:id="rId15"/>
    <p:sldLayoutId id="2147484238" r:id="rId16"/>
    <p:sldLayoutId id="21474842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354" y="1570892"/>
            <a:ext cx="5884984" cy="1717640"/>
          </a:xfrm>
        </p:spPr>
        <p:txBody>
          <a:bodyPr>
            <a:normAutofit fontScale="90000"/>
          </a:bodyPr>
          <a:lstStyle/>
          <a:p>
            <a:r>
              <a:rPr lang="sl-SI" dirty="0" smtClean="0"/>
              <a:t>Ivan </a:t>
            </a:r>
            <a:r>
              <a:rPr lang="sl-SI" dirty="0" err="1" smtClean="0"/>
              <a:t>cankar</a:t>
            </a:r>
            <a:r>
              <a:rPr lang="sl-SI" dirty="0" smtClean="0"/>
              <a:t>: </a:t>
            </a:r>
            <a:br>
              <a:rPr lang="sl-SI" dirty="0" smtClean="0"/>
            </a:br>
            <a:r>
              <a:rPr lang="sl-SI" dirty="0" smtClean="0"/>
              <a:t>podobe iz sanj </a:t>
            </a:r>
            <a:endParaRPr lang="sl-SI" dirty="0"/>
          </a:p>
        </p:txBody>
      </p:sp>
      <p:sp>
        <p:nvSpPr>
          <p:cNvPr id="3" name="Subtitle 2"/>
          <p:cNvSpPr>
            <a:spLocks noGrp="1"/>
          </p:cNvSpPr>
          <p:nvPr>
            <p:ph type="subTitle" idx="1"/>
          </p:nvPr>
        </p:nvSpPr>
        <p:spPr/>
        <p:txBody>
          <a:bodyPr>
            <a:normAutofit fontScale="47500" lnSpcReduction="20000"/>
          </a:bodyPr>
          <a:lstStyle/>
          <a:p>
            <a:r>
              <a:rPr lang="sl-SI" dirty="0" smtClean="0"/>
              <a:t>Priprave za Cankarjevo tekmovanje</a:t>
            </a:r>
          </a:p>
          <a:p>
            <a:r>
              <a:rPr lang="sl-SI" dirty="0" smtClean="0"/>
              <a:t>Vlasta </a:t>
            </a:r>
            <a:r>
              <a:rPr lang="sl-SI" dirty="0" smtClean="0"/>
              <a:t>Milavec, prof.</a:t>
            </a:r>
            <a:endParaRPr lang="sl-SI" dirty="0" smtClean="0"/>
          </a:p>
          <a:p>
            <a:r>
              <a:rPr lang="sl-SI" dirty="0" smtClean="0"/>
              <a:t>3. december 2018</a:t>
            </a:r>
            <a:endParaRPr lang="sl-SI" dirty="0"/>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7661" y="622376"/>
            <a:ext cx="3080519" cy="3961347"/>
          </a:xfrm>
          <a:prstGeom prst="rect">
            <a:avLst/>
          </a:prstGeom>
        </p:spPr>
      </p:pic>
    </p:spTree>
    <p:extLst>
      <p:ext uri="{BB962C8B-B14F-4D97-AF65-F5344CB8AC3E}">
        <p14:creationId xmlns:p14="http://schemas.microsoft.com/office/powerpoint/2010/main" val="1103911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2338" y="642551"/>
            <a:ext cx="6711461" cy="5534412"/>
          </a:xfrm>
        </p:spPr>
        <p:txBody>
          <a:bodyPr>
            <a:normAutofit lnSpcReduction="10000"/>
          </a:bodyPr>
          <a:lstStyle/>
          <a:p>
            <a:pPr marL="0" indent="0" algn="ctr">
              <a:buNone/>
            </a:pPr>
            <a:r>
              <a:rPr lang="sl-SI" sz="3600" b="1" dirty="0" smtClean="0">
                <a:solidFill>
                  <a:schemeClr val="accent6"/>
                </a:solidFill>
                <a:latin typeface="Baskerville Old Face" pitchFamily="18" charset="0"/>
              </a:rPr>
              <a:t>ČRTICA</a:t>
            </a:r>
          </a:p>
          <a:p>
            <a:pPr marL="0" indent="0">
              <a:buNone/>
            </a:pPr>
            <a:endParaRPr lang="sl-SI" sz="3200" b="1" dirty="0">
              <a:solidFill>
                <a:schemeClr val="accent1">
                  <a:lumMod val="60000"/>
                  <a:lumOff val="40000"/>
                </a:schemeClr>
              </a:solidFill>
              <a:latin typeface="Baskerville Old Face" pitchFamily="18" charset="0"/>
            </a:endParaRPr>
          </a:p>
          <a:p>
            <a:pPr marL="0" indent="0">
              <a:buNone/>
            </a:pPr>
            <a:r>
              <a:rPr lang="sl-SI" sz="3200" b="1" dirty="0" smtClean="0">
                <a:solidFill>
                  <a:schemeClr val="accent1">
                    <a:lumMod val="60000"/>
                    <a:lumOff val="40000"/>
                  </a:schemeClr>
                </a:solidFill>
                <a:latin typeface="Baskerville Old Face" pitchFamily="18" charset="0"/>
              </a:rPr>
              <a:t>Je kratka pripoved brez prave zgodbe, v središču sicer kak dogodek ali pripetljaj, vendar je pomembnejše ozračje, ideja, doživljaj, ki ga posreduje bralcu; zato je po navadi lirična, refleksivna ali impresionistična.</a:t>
            </a:r>
          </a:p>
          <a:p>
            <a:pPr marL="0" indent="0">
              <a:buNone/>
            </a:pPr>
            <a:r>
              <a:rPr lang="sl-SI" sz="3200" b="1" dirty="0" smtClean="0">
                <a:solidFill>
                  <a:schemeClr val="accent1">
                    <a:lumMod val="60000"/>
                    <a:lumOff val="40000"/>
                  </a:schemeClr>
                </a:solidFill>
                <a:latin typeface="Baskerville Old Face" pitchFamily="18" charset="0"/>
              </a:rPr>
              <a:t>Cankarjeve črtice imajo večinoma razmišljujoče uvode, v katerih si pisatelj zastavi kak splošen človeški problem in ga v pripovedi potem utemelji.</a:t>
            </a: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sz="3200" b="1" dirty="0" smtClean="0">
              <a:solidFill>
                <a:schemeClr val="accent1">
                  <a:lumMod val="60000"/>
                  <a:lumOff val="40000"/>
                </a:schemeClr>
              </a:solidFill>
              <a:latin typeface="Baskerville Old Face" pitchFamily="18" charset="0"/>
            </a:endParaRPr>
          </a:p>
          <a:p>
            <a:pPr marL="0" indent="0">
              <a:buNone/>
            </a:pPr>
            <a:endParaRPr lang="sl-SI" sz="3200" b="1" dirty="0">
              <a:solidFill>
                <a:schemeClr val="accent1">
                  <a:lumMod val="60000"/>
                  <a:lumOff val="40000"/>
                </a:schemeClr>
              </a:solidFill>
              <a:latin typeface="Baskerville Old Face" pitchFamily="18" charset="0"/>
            </a:endParaRPr>
          </a:p>
          <a:p>
            <a:pPr marL="0" indent="0">
              <a:buNone/>
            </a:pPr>
            <a:endParaRPr lang="sl-SI" dirty="0" smtClean="0"/>
          </a:p>
        </p:txBody>
      </p:sp>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92" y="703385"/>
            <a:ext cx="4269930" cy="6132634"/>
          </a:xfrm>
          <a:prstGeom prst="rect">
            <a:avLst/>
          </a:prstGeom>
        </p:spPr>
      </p:pic>
    </p:spTree>
    <p:extLst>
      <p:ext uri="{BB962C8B-B14F-4D97-AF65-F5344CB8AC3E}">
        <p14:creationId xmlns:p14="http://schemas.microsoft.com/office/powerpoint/2010/main" val="1640268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 </a:t>
            </a:r>
            <a:endParaRPr lang="sl-SI" dirty="0"/>
          </a:p>
        </p:txBody>
      </p:sp>
      <p:sp>
        <p:nvSpPr>
          <p:cNvPr id="3" name="Content Placeholder 2"/>
          <p:cNvSpPr>
            <a:spLocks noGrp="1"/>
          </p:cNvSpPr>
          <p:nvPr>
            <p:ph idx="1"/>
          </p:nvPr>
        </p:nvSpPr>
        <p:spPr>
          <a:xfrm>
            <a:off x="797168" y="1277814"/>
            <a:ext cx="10662139" cy="5275385"/>
          </a:xfrm>
        </p:spPr>
        <p:txBody>
          <a:bodyPr>
            <a:normAutofit/>
          </a:bodyPr>
          <a:lstStyle/>
          <a:p>
            <a:pPr marL="0" indent="0">
              <a:buNone/>
            </a:pPr>
            <a:r>
              <a:rPr lang="sl-SI" sz="2400" b="1" dirty="0" smtClean="0"/>
              <a:t>Podobe iz sanj je „poslednja Cankarjeva postaja“ (J. Kos), so posledica osebne stiske, stiske evropskega človeka zaradi vojne in številnih smrti. Logično sledi iskanje smisla sveta, obstoja. Ta knjiga je vrhunec Cankarjevega simbolizma.</a:t>
            </a:r>
          </a:p>
          <a:p>
            <a:pPr marL="0" indent="0">
              <a:buNone/>
            </a:pPr>
            <a:r>
              <a:rPr lang="sl-SI" sz="2400" b="1" dirty="0" smtClean="0"/>
              <a:t>Slog:</a:t>
            </a:r>
          </a:p>
          <a:p>
            <a:pPr marL="0" indent="0">
              <a:buNone/>
            </a:pPr>
            <a:r>
              <a:rPr lang="sl-SI" sz="2400" b="1" dirty="0" smtClean="0"/>
              <a:t>- simboli;</a:t>
            </a:r>
          </a:p>
          <a:p>
            <a:pPr marL="0" indent="0">
              <a:buNone/>
            </a:pPr>
            <a:r>
              <a:rPr lang="sl-SI" sz="2400" b="1" dirty="0" smtClean="0"/>
              <a:t>- meditativni deli (skoraj prevladujejo);</a:t>
            </a:r>
          </a:p>
          <a:p>
            <a:pPr>
              <a:buFontTx/>
              <a:buChar char="-"/>
            </a:pPr>
            <a:r>
              <a:rPr lang="sl-SI" sz="2400" b="1" dirty="0" smtClean="0"/>
              <a:t>prepletanje resničnosti in prividov</a:t>
            </a:r>
            <a:r>
              <a:rPr lang="sl-SI" sz="2400" b="1" dirty="0"/>
              <a:t>;</a:t>
            </a:r>
            <a:endParaRPr lang="sl-SI" sz="2400" b="1" dirty="0" smtClean="0"/>
          </a:p>
          <a:p>
            <a:pPr>
              <a:buFontTx/>
              <a:buChar char="-"/>
            </a:pPr>
            <a:r>
              <a:rPr lang="sl-SI" sz="2400" b="1" dirty="0" smtClean="0"/>
              <a:t>29 črtic, uvod brez naslova in epilog z naslovom Konec;</a:t>
            </a:r>
          </a:p>
          <a:p>
            <a:pPr>
              <a:buFontTx/>
              <a:buChar char="-"/>
            </a:pPr>
            <a:r>
              <a:rPr lang="sl-SI" sz="2400" b="1" dirty="0"/>
              <a:t>e</a:t>
            </a:r>
            <a:r>
              <a:rPr lang="sl-SI" sz="2400" b="1" dirty="0" smtClean="0"/>
              <a:t>dina Cankarjeva knjiga, ki jo je napisal in je izšla med vojno; večina teh črtic je izšla v leposlovni reviji Dom in svet med 1915 in 1917.</a:t>
            </a:r>
            <a:endParaRPr lang="sl-SI" sz="2400" b="1" dirty="0"/>
          </a:p>
        </p:txBody>
      </p:sp>
    </p:spTree>
    <p:extLst>
      <p:ext uri="{BB962C8B-B14F-4D97-AF65-F5344CB8AC3E}">
        <p14:creationId xmlns:p14="http://schemas.microsoft.com/office/powerpoint/2010/main" val="1693111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b="1" dirty="0" smtClean="0">
                <a:solidFill>
                  <a:schemeClr val="accent5"/>
                </a:solidFill>
              </a:rPr>
              <a:t>LITERARNI POJMI</a:t>
            </a:r>
            <a:endParaRPr lang="sl-SI" b="1" dirty="0">
              <a:solidFill>
                <a:schemeClr val="accent5"/>
              </a:solidFill>
            </a:endParaRPr>
          </a:p>
        </p:txBody>
      </p:sp>
      <p:sp>
        <p:nvSpPr>
          <p:cNvPr id="3" name="Content Placeholder 2"/>
          <p:cNvSpPr>
            <a:spLocks noGrp="1"/>
          </p:cNvSpPr>
          <p:nvPr>
            <p:ph idx="1"/>
          </p:nvPr>
        </p:nvSpPr>
        <p:spPr/>
        <p:txBody>
          <a:bodyPr>
            <a:normAutofit/>
          </a:bodyPr>
          <a:lstStyle/>
          <a:p>
            <a:r>
              <a:rPr lang="sl-SI" sz="2400" b="1" dirty="0" smtClean="0">
                <a:solidFill>
                  <a:schemeClr val="accent1">
                    <a:lumMod val="75000"/>
                  </a:schemeClr>
                </a:solidFill>
              </a:rPr>
              <a:t>Impresionistični slog – namesto trdno zgrajenega dogajanja oseb popisuje čustvena in čutna stanja, razpoloženja, čutne vtise, to pa zlasti v črticah, novelah in pesmih, lahko pa tudi v novelah in dramah.</a:t>
            </a:r>
          </a:p>
          <a:p>
            <a:r>
              <a:rPr lang="sl-SI" sz="2400" b="1" dirty="0" smtClean="0">
                <a:solidFill>
                  <a:schemeClr val="accent1">
                    <a:lumMod val="75000"/>
                  </a:schemeClr>
                </a:solidFill>
              </a:rPr>
              <a:t>Simbol – v književnosti podoba ali prispodoba, ki povezuje kak predmet z globljim smislom, idejo, pomenom; ta mora ostati samo nakazan, nejasen, pogosto skrivnosten.</a:t>
            </a:r>
          </a:p>
          <a:p>
            <a:r>
              <a:rPr lang="sl-SI" sz="2400" b="1" dirty="0" smtClean="0">
                <a:solidFill>
                  <a:schemeClr val="accent1">
                    <a:lumMod val="75000"/>
                  </a:schemeClr>
                </a:solidFill>
              </a:rPr>
              <a:t>Refleksija </a:t>
            </a:r>
            <a:r>
              <a:rPr lang="sl-SI" sz="2400" b="1" dirty="0">
                <a:solidFill>
                  <a:schemeClr val="accent1">
                    <a:lumMod val="75000"/>
                  </a:schemeClr>
                </a:solidFill>
              </a:rPr>
              <a:t>– </a:t>
            </a:r>
            <a:r>
              <a:rPr lang="sl-SI" sz="2400" b="1" dirty="0" smtClean="0">
                <a:solidFill>
                  <a:schemeClr val="accent1">
                    <a:lumMod val="75000"/>
                  </a:schemeClr>
                </a:solidFill>
              </a:rPr>
              <a:t>premišljanje, razglabljanje.</a:t>
            </a:r>
          </a:p>
          <a:p>
            <a:r>
              <a:rPr lang="sl-SI" sz="2400" b="1" dirty="0">
                <a:solidFill>
                  <a:schemeClr val="accent1">
                    <a:lumMod val="75000"/>
                  </a:schemeClr>
                </a:solidFill>
              </a:rPr>
              <a:t>Alegorija – </a:t>
            </a:r>
            <a:r>
              <a:rPr lang="sl-SI" sz="2400" b="1" dirty="0" smtClean="0">
                <a:solidFill>
                  <a:schemeClr val="accent1">
                    <a:lumMod val="75000"/>
                  </a:schemeClr>
                </a:solidFill>
              </a:rPr>
              <a:t>prispodoba, prikazovanje abstraktnega v konkretni obliki.</a:t>
            </a:r>
          </a:p>
        </p:txBody>
      </p:sp>
    </p:spTree>
    <p:extLst>
      <p:ext uri="{BB962C8B-B14F-4D97-AF65-F5344CB8AC3E}">
        <p14:creationId xmlns:p14="http://schemas.microsoft.com/office/powerpoint/2010/main" val="3394000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 </a:t>
            </a:r>
            <a:endParaRPr lang="sl-SI" dirty="0"/>
          </a:p>
        </p:txBody>
      </p:sp>
      <p:sp>
        <p:nvSpPr>
          <p:cNvPr id="3" name="PoljeZBesedilom 2"/>
          <p:cNvSpPr txBox="1"/>
          <p:nvPr/>
        </p:nvSpPr>
        <p:spPr>
          <a:xfrm>
            <a:off x="1969477" y="1289538"/>
            <a:ext cx="8639908" cy="3539430"/>
          </a:xfrm>
          <a:prstGeom prst="rect">
            <a:avLst/>
          </a:prstGeom>
          <a:noFill/>
        </p:spPr>
        <p:txBody>
          <a:bodyPr wrap="square" rtlCol="0">
            <a:spAutoFit/>
          </a:bodyPr>
          <a:lstStyle/>
          <a:p>
            <a:r>
              <a:rPr lang="sl-SI" sz="2800" b="1" dirty="0" smtClean="0">
                <a:solidFill>
                  <a:schemeClr val="accent1"/>
                </a:solidFill>
              </a:rPr>
              <a:t>Motivi</a:t>
            </a:r>
            <a:r>
              <a:rPr lang="sl-SI" sz="2800" b="1" dirty="0" smtClean="0">
                <a:solidFill>
                  <a:schemeClr val="accent6"/>
                </a:solidFill>
              </a:rPr>
              <a:t>: osrednji motiv je vojna, prepletajo pa se še motivi: podoba matere, osebna krivda, občutek groze pred trpljenjem in smrtjo, težnja k očiščenju, želja po novem življenjskem zagonu.</a:t>
            </a:r>
          </a:p>
          <a:p>
            <a:r>
              <a:rPr lang="sl-SI" sz="2800" b="1" dirty="0" smtClean="0">
                <a:solidFill>
                  <a:schemeClr val="accent6"/>
                </a:solidFill>
              </a:rPr>
              <a:t>Trpljenje ni predstavljeno kot individualno,gre za trpljenje celotnega slovenskega naroda.</a:t>
            </a:r>
          </a:p>
          <a:p>
            <a:r>
              <a:rPr lang="sl-SI" sz="2800" b="1" dirty="0" smtClean="0">
                <a:solidFill>
                  <a:schemeClr val="accent1"/>
                </a:solidFill>
              </a:rPr>
              <a:t>Osrednja ideja</a:t>
            </a:r>
            <a:r>
              <a:rPr lang="sl-SI" sz="2800" b="1" dirty="0" smtClean="0">
                <a:solidFill>
                  <a:schemeClr val="accent6"/>
                </a:solidFill>
              </a:rPr>
              <a:t>: očiščenje s pomočjo trpljenja in smrti.</a:t>
            </a:r>
            <a:endParaRPr lang="sl-SI" sz="2800" b="1" dirty="0">
              <a:solidFill>
                <a:schemeClr val="accent6"/>
              </a:solidFill>
            </a:endParaRPr>
          </a:p>
        </p:txBody>
      </p:sp>
    </p:spTree>
    <p:extLst>
      <p:ext uri="{BB962C8B-B14F-4D97-AF65-F5344CB8AC3E}">
        <p14:creationId xmlns:p14="http://schemas.microsoft.com/office/powerpoint/2010/main" val="3562491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00554" y="1242646"/>
            <a:ext cx="9319845" cy="621323"/>
          </a:xfrm>
        </p:spPr>
        <p:txBody>
          <a:bodyPr>
            <a:normAutofit/>
          </a:bodyPr>
          <a:lstStyle/>
          <a:p>
            <a:pPr algn="ctr"/>
            <a:r>
              <a:rPr lang="sl-SI" sz="3200" b="1" dirty="0" smtClean="0">
                <a:solidFill>
                  <a:srgbClr val="00B050"/>
                </a:solidFill>
              </a:rPr>
              <a:t>TEME IN SLOG PISANJA</a:t>
            </a:r>
            <a:endParaRPr lang="sl-SI" sz="3200" b="1" dirty="0">
              <a:solidFill>
                <a:srgbClr val="00B050"/>
              </a:solidFill>
            </a:endParaRPr>
          </a:p>
        </p:txBody>
      </p:sp>
      <p:sp>
        <p:nvSpPr>
          <p:cNvPr id="3" name="Podnaslov 2"/>
          <p:cNvSpPr>
            <a:spLocks noGrp="1"/>
          </p:cNvSpPr>
          <p:nvPr>
            <p:ph type="subTitle" idx="1"/>
          </p:nvPr>
        </p:nvSpPr>
        <p:spPr>
          <a:xfrm>
            <a:off x="949569" y="2248877"/>
            <a:ext cx="9788770" cy="2534137"/>
          </a:xfrm>
        </p:spPr>
        <p:txBody>
          <a:bodyPr>
            <a:normAutofit/>
          </a:bodyPr>
          <a:lstStyle/>
          <a:p>
            <a:r>
              <a:rPr lang="sl-SI" sz="2400" b="1" dirty="0" smtClean="0">
                <a:solidFill>
                  <a:srgbClr val="C00000"/>
                </a:solidFill>
              </a:rPr>
              <a:t>Teme</a:t>
            </a:r>
            <a:r>
              <a:rPr lang="sl-SI" sz="2400" dirty="0" smtClean="0"/>
              <a:t>: </a:t>
            </a:r>
            <a:r>
              <a:rPr lang="sl-SI" sz="2400" b="1" dirty="0" smtClean="0">
                <a:solidFill>
                  <a:srgbClr val="00B050"/>
                </a:solidFill>
              </a:rPr>
              <a:t>trpljenje, strah pred smrtjo, želja po odrešitvi. Motivna in snovna podlaga večine črtic v tej zbirki je prva svetovna vojna, vključeno je avtobiografsko ozadje.</a:t>
            </a:r>
          </a:p>
          <a:p>
            <a:r>
              <a:rPr lang="sl-SI" sz="2400" b="1" dirty="0" smtClean="0">
                <a:solidFill>
                  <a:srgbClr val="C00000"/>
                </a:solidFill>
              </a:rPr>
              <a:t>Slog pisanja</a:t>
            </a:r>
            <a:r>
              <a:rPr lang="sl-SI" sz="2400" dirty="0" smtClean="0"/>
              <a:t>: </a:t>
            </a:r>
            <a:r>
              <a:rPr lang="sl-SI" sz="2400" b="1" dirty="0" smtClean="0">
                <a:solidFill>
                  <a:srgbClr val="00B050"/>
                </a:solidFill>
              </a:rPr>
              <a:t>vznesen, slovesen, ritem pripovedi upada in narašča, stavki so daljši, izraža se s simboli in alegorijami, prilastkov je ogromno. Zgodbe skorajda ni več, nadomesti jo meditacija. Simbolu se pridruži sanjska vizija.</a:t>
            </a:r>
            <a:endParaRPr lang="sl-SI" sz="2400" b="1" dirty="0">
              <a:solidFill>
                <a:srgbClr val="00B050"/>
              </a:solidFill>
            </a:endParaRPr>
          </a:p>
        </p:txBody>
      </p:sp>
    </p:spTree>
    <p:extLst>
      <p:ext uri="{BB962C8B-B14F-4D97-AF65-F5344CB8AC3E}">
        <p14:creationId xmlns:p14="http://schemas.microsoft.com/office/powerpoint/2010/main" val="1170585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2473568" y="1275867"/>
            <a:ext cx="8909539" cy="1127364"/>
          </a:xfrm>
        </p:spPr>
        <p:txBody>
          <a:bodyPr>
            <a:normAutofit/>
          </a:bodyPr>
          <a:lstStyle/>
          <a:p>
            <a:r>
              <a:rPr lang="sl-SI" sz="3200" b="1" dirty="0" smtClean="0">
                <a:solidFill>
                  <a:srgbClr val="00B050"/>
                </a:solidFill>
              </a:rPr>
              <a:t>                            TRI SKUPINE ČRTIC</a:t>
            </a:r>
            <a:endParaRPr lang="sl-SI" sz="3200" b="1" dirty="0">
              <a:solidFill>
                <a:srgbClr val="00B050"/>
              </a:solidFill>
            </a:endParaRPr>
          </a:p>
        </p:txBody>
      </p:sp>
      <p:sp>
        <p:nvSpPr>
          <p:cNvPr id="3" name="Podnaslov 2"/>
          <p:cNvSpPr>
            <a:spLocks noGrp="1"/>
          </p:cNvSpPr>
          <p:nvPr>
            <p:ph type="subTitle" idx="1"/>
          </p:nvPr>
        </p:nvSpPr>
        <p:spPr>
          <a:xfrm>
            <a:off x="1395046" y="2672862"/>
            <a:ext cx="9401909" cy="2661138"/>
          </a:xfrm>
        </p:spPr>
        <p:txBody>
          <a:bodyPr>
            <a:normAutofit fontScale="40000" lnSpcReduction="20000"/>
          </a:bodyPr>
          <a:lstStyle/>
          <a:p>
            <a:r>
              <a:rPr lang="sl-SI" sz="7000" b="1" dirty="0" smtClean="0">
                <a:solidFill>
                  <a:schemeClr val="accent2">
                    <a:lumMod val="75000"/>
                  </a:schemeClr>
                </a:solidFill>
              </a:rPr>
              <a:t>Črtice bi lahko uvrstili v tri skupine:</a:t>
            </a:r>
          </a:p>
          <a:p>
            <a:pPr marL="342900" indent="-342900">
              <a:buFontTx/>
              <a:buChar char="-"/>
            </a:pPr>
            <a:r>
              <a:rPr lang="sl-SI" sz="7000" b="1" dirty="0">
                <a:solidFill>
                  <a:schemeClr val="accent2">
                    <a:lumMod val="75000"/>
                  </a:schemeClr>
                </a:solidFill>
              </a:rPr>
              <a:t>z</a:t>
            </a:r>
            <a:r>
              <a:rPr lang="sl-SI" sz="7000" b="1" dirty="0" smtClean="0">
                <a:solidFill>
                  <a:schemeClr val="accent2">
                    <a:lumMod val="75000"/>
                  </a:schemeClr>
                </a:solidFill>
              </a:rPr>
              <a:t>godba je še razvidna, zastavljene so realistično, tudi naturalistično, težijo pa k simbolizmu;</a:t>
            </a:r>
          </a:p>
          <a:p>
            <a:pPr marL="342900" indent="-342900">
              <a:buFontTx/>
              <a:buChar char="-"/>
            </a:pPr>
            <a:r>
              <a:rPr lang="sl-SI" sz="7000" b="1" dirty="0" smtClean="0">
                <a:solidFill>
                  <a:schemeClr val="accent2">
                    <a:lumMod val="75000"/>
                  </a:schemeClr>
                </a:solidFill>
              </a:rPr>
              <a:t>pripovedna snov je še komaj prepoznavna, vsebujejo fantazijske tvorbe – podobe iz sanj;</a:t>
            </a:r>
          </a:p>
          <a:p>
            <a:pPr marL="342900" indent="-342900">
              <a:buFontTx/>
              <a:buChar char="-"/>
            </a:pPr>
            <a:r>
              <a:rPr lang="sl-SI" sz="7000" b="1" dirty="0" smtClean="0">
                <a:solidFill>
                  <a:schemeClr val="accent2">
                    <a:lumMod val="75000"/>
                  </a:schemeClr>
                </a:solidFill>
              </a:rPr>
              <a:t>nekatere so prave alegorične slike.</a:t>
            </a:r>
          </a:p>
          <a:p>
            <a:pPr marL="342900" indent="-342900">
              <a:buFontTx/>
              <a:buChar char="-"/>
            </a:pPr>
            <a:endParaRPr lang="sl-SI" sz="7000" b="1" dirty="0" smtClean="0">
              <a:solidFill>
                <a:schemeClr val="accent2">
                  <a:lumMod val="75000"/>
                </a:schemeClr>
              </a:solidFill>
            </a:endParaRPr>
          </a:p>
          <a:p>
            <a:pPr marL="342900" indent="-342900">
              <a:buFontTx/>
              <a:buChar char="-"/>
            </a:pPr>
            <a:endParaRPr lang="sl-SI" dirty="0"/>
          </a:p>
        </p:txBody>
      </p:sp>
    </p:spTree>
    <p:extLst>
      <p:ext uri="{BB962C8B-B14F-4D97-AF65-F5344CB8AC3E}">
        <p14:creationId xmlns:p14="http://schemas.microsoft.com/office/powerpoint/2010/main" val="1345152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1184032" y="1453662"/>
            <a:ext cx="9988060" cy="3539430"/>
          </a:xfrm>
          <a:prstGeom prst="rect">
            <a:avLst/>
          </a:prstGeom>
          <a:solidFill>
            <a:schemeClr val="accent3">
              <a:lumMod val="20000"/>
              <a:lumOff val="80000"/>
            </a:schemeClr>
          </a:solidFill>
        </p:spPr>
        <p:txBody>
          <a:bodyPr wrap="square" rtlCol="0">
            <a:spAutoFit/>
          </a:bodyPr>
          <a:lstStyle/>
          <a:p>
            <a:r>
              <a:rPr lang="sl-SI" sz="3200" b="1" dirty="0" smtClean="0">
                <a:latin typeface="Arial" pitchFamily="34" charset="0"/>
                <a:cs typeface="Arial" pitchFamily="34" charset="0"/>
              </a:rPr>
              <a:t>„Pisanje nas seveda iz takega sveta ne bo izvleklo, a brez ozaveščenih piscev, ki bodo izkoriščevalskemu in agresivnemu sistemu kot pred sto leti Ivan Cankar in le malo pozneje številni drugi brezkompromisno nastavljali ogledalo, je rešitev še nepopisno dlje“(Andraž Jež).</a:t>
            </a:r>
            <a:endParaRPr lang="sl-SI" sz="3200" b="1" dirty="0">
              <a:latin typeface="Arial" pitchFamily="34" charset="0"/>
              <a:cs typeface="Arial" pitchFamily="34" charset="0"/>
            </a:endParaRPr>
          </a:p>
        </p:txBody>
      </p:sp>
    </p:spTree>
    <p:extLst>
      <p:ext uri="{BB962C8B-B14F-4D97-AF65-F5344CB8AC3E}">
        <p14:creationId xmlns:p14="http://schemas.microsoft.com/office/powerpoint/2010/main" val="663534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TC104033937[[fn=Vapor Trail]]</Template>
  <TotalTime>148</TotalTime>
  <Words>501</Words>
  <Application>Microsoft Office PowerPoint</Application>
  <PresentationFormat>Po meri</PresentationFormat>
  <Paragraphs>180</Paragraphs>
  <Slides>8</Slides>
  <Notes>0</Notes>
  <HiddenSlides>0</HiddenSlides>
  <MMClips>0</MMClips>
  <ScaleCrop>false</ScaleCrop>
  <HeadingPairs>
    <vt:vector size="4" baseType="variant">
      <vt:variant>
        <vt:lpstr>Tema</vt:lpstr>
      </vt:variant>
      <vt:variant>
        <vt:i4>1</vt:i4>
      </vt:variant>
      <vt:variant>
        <vt:lpstr>Naslovi diapozitivov</vt:lpstr>
      </vt:variant>
      <vt:variant>
        <vt:i4>8</vt:i4>
      </vt:variant>
    </vt:vector>
  </HeadingPairs>
  <TitlesOfParts>
    <vt:vector size="9" baseType="lpstr">
      <vt:lpstr>Vapor Trail</vt:lpstr>
      <vt:lpstr>Ivan cankar:  podobe iz sanj </vt:lpstr>
      <vt:lpstr>PowerPointova predstavitev</vt:lpstr>
      <vt:lpstr> </vt:lpstr>
      <vt:lpstr>LITERARNI POJMI</vt:lpstr>
      <vt:lpstr> </vt:lpstr>
      <vt:lpstr>TEME IN SLOG PISANJA</vt:lpstr>
      <vt:lpstr>                            TRI SKUPINE ČRTIC</vt:lpstr>
      <vt:lpstr>PowerPointova predstavitev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RAZSVETLJENSTVO</dc:title>
  <dc:creator>bubli biilbli</dc:creator>
  <cp:lastModifiedBy>Uporabnik</cp:lastModifiedBy>
  <cp:revision>35</cp:revision>
  <dcterms:created xsi:type="dcterms:W3CDTF">2014-05-11T12:09:38Z</dcterms:created>
  <dcterms:modified xsi:type="dcterms:W3CDTF">2018-12-02T21:27:15Z</dcterms:modified>
</cp:coreProperties>
</file>