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74" r:id="rId3"/>
    <p:sldId id="257" r:id="rId4"/>
    <p:sldId id="258" r:id="rId5"/>
    <p:sldId id="259" r:id="rId6"/>
    <p:sldId id="260" r:id="rId7"/>
    <p:sldId id="261" r:id="rId8"/>
    <p:sldId id="263" r:id="rId9"/>
    <p:sldId id="262" r:id="rId10"/>
    <p:sldId id="266" r:id="rId11"/>
    <p:sldId id="268" r:id="rId12"/>
    <p:sldId id="267" r:id="rId13"/>
    <p:sldId id="269" r:id="rId14"/>
    <p:sldId id="270" r:id="rId15"/>
    <p:sldId id="271" r:id="rId16"/>
    <p:sldId id="272" r:id="rId17"/>
    <p:sldId id="273" r:id="rId1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99"/>
    <a:srgbClr val="00FF00"/>
    <a:srgbClr val="FFFF00"/>
    <a:srgbClr val="FF33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0" autoAdjust="0"/>
  </p:normalViewPr>
  <p:slideViewPr>
    <p:cSldViewPr>
      <p:cViewPr>
        <p:scale>
          <a:sx n="90" d="100"/>
          <a:sy n="90" d="100"/>
        </p:scale>
        <p:origin x="-1493"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A72F74-B52F-48D1-BCD3-6DD387D8D9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 xmlns:a16="http://schemas.microsoft.com/office/drawing/2014/main" id="{76B5D785-D5C1-4516-B16C-3D9D01558CB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 xmlns:a16="http://schemas.microsoft.com/office/drawing/2014/main" id="{E441B0C3-730A-48EA-B96C-1CB7662D246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 xmlns:a16="http://schemas.microsoft.com/office/drawing/2014/main" id="{F115D68F-3DDD-4537-8527-09AE3CBF057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 xmlns:a16="http://schemas.microsoft.com/office/drawing/2014/main" id="{6F909488-14B5-43F2-9D90-9D321CF5675A}"/>
              </a:ext>
            </a:extLst>
          </p:cNvPr>
          <p:cNvSpPr>
            <a:spLocks noGrp="1"/>
          </p:cNvSpPr>
          <p:nvPr>
            <p:ph type="sldNum" sz="quarter" idx="12"/>
          </p:nvPr>
        </p:nvSpPr>
        <p:spPr/>
        <p:txBody>
          <a:bodyPr/>
          <a:lstStyle>
            <a:lvl1pPr>
              <a:defRPr/>
            </a:lvl1pPr>
          </a:lstStyle>
          <a:p>
            <a:fld id="{E1600107-2C1D-48D3-BADD-2AFE4898F54F}" type="slidenum">
              <a:rPr lang="sl-SI" altLang="sl-SI"/>
              <a:pPr/>
              <a:t>‹#›</a:t>
            </a:fld>
            <a:endParaRPr lang="sl-SI" altLang="sl-SI"/>
          </a:p>
        </p:txBody>
      </p:sp>
    </p:spTree>
    <p:extLst>
      <p:ext uri="{BB962C8B-B14F-4D97-AF65-F5344CB8AC3E}">
        <p14:creationId xmlns:p14="http://schemas.microsoft.com/office/powerpoint/2010/main" val="257497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3DE83-5D65-43F1-B485-832DDBF0F7D6}"/>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 xmlns:a16="http://schemas.microsoft.com/office/drawing/2014/main" id="{1FE0A022-B430-4C86-BB0F-597191E256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 xmlns:a16="http://schemas.microsoft.com/office/drawing/2014/main" id="{7B338A9F-57A0-4C49-991C-58400B12F9A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 xmlns:a16="http://schemas.microsoft.com/office/drawing/2014/main" id="{53DD2CAB-EA18-4126-AA56-FF27A705CA5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 xmlns:a16="http://schemas.microsoft.com/office/drawing/2014/main" id="{CD6DBD1B-2F10-4973-A504-E5650A53941E}"/>
              </a:ext>
            </a:extLst>
          </p:cNvPr>
          <p:cNvSpPr>
            <a:spLocks noGrp="1"/>
          </p:cNvSpPr>
          <p:nvPr>
            <p:ph type="sldNum" sz="quarter" idx="12"/>
          </p:nvPr>
        </p:nvSpPr>
        <p:spPr/>
        <p:txBody>
          <a:bodyPr/>
          <a:lstStyle>
            <a:lvl1pPr>
              <a:defRPr/>
            </a:lvl1pPr>
          </a:lstStyle>
          <a:p>
            <a:fld id="{27BF5742-EE99-4D0A-B03F-590DEBAF15E7}" type="slidenum">
              <a:rPr lang="sl-SI" altLang="sl-SI"/>
              <a:pPr/>
              <a:t>‹#›</a:t>
            </a:fld>
            <a:endParaRPr lang="sl-SI" altLang="sl-SI"/>
          </a:p>
        </p:txBody>
      </p:sp>
    </p:spTree>
    <p:extLst>
      <p:ext uri="{BB962C8B-B14F-4D97-AF65-F5344CB8AC3E}">
        <p14:creationId xmlns:p14="http://schemas.microsoft.com/office/powerpoint/2010/main" val="29235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C67A73D-F596-4406-882E-ABBB44493B35}"/>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 xmlns:a16="http://schemas.microsoft.com/office/drawing/2014/main" id="{415D836A-EBFB-48DF-954C-5E7CE9969BAE}"/>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 xmlns:a16="http://schemas.microsoft.com/office/drawing/2014/main" id="{7BB007C4-3F51-414C-AC32-9B8552AD004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 xmlns:a16="http://schemas.microsoft.com/office/drawing/2014/main" id="{4811D400-765E-4B55-9F2D-1F42ACD7B89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 xmlns:a16="http://schemas.microsoft.com/office/drawing/2014/main" id="{B06F58E4-12AA-4655-BB91-6A37466E1B51}"/>
              </a:ext>
            </a:extLst>
          </p:cNvPr>
          <p:cNvSpPr>
            <a:spLocks noGrp="1"/>
          </p:cNvSpPr>
          <p:nvPr>
            <p:ph type="sldNum" sz="quarter" idx="12"/>
          </p:nvPr>
        </p:nvSpPr>
        <p:spPr/>
        <p:txBody>
          <a:bodyPr/>
          <a:lstStyle>
            <a:lvl1pPr>
              <a:defRPr/>
            </a:lvl1pPr>
          </a:lstStyle>
          <a:p>
            <a:fld id="{EEDE4F4B-7945-4F06-9D96-60C5E5B72210}" type="slidenum">
              <a:rPr lang="sl-SI" altLang="sl-SI"/>
              <a:pPr/>
              <a:t>‹#›</a:t>
            </a:fld>
            <a:endParaRPr lang="sl-SI" altLang="sl-SI"/>
          </a:p>
        </p:txBody>
      </p:sp>
    </p:spTree>
    <p:extLst>
      <p:ext uri="{BB962C8B-B14F-4D97-AF65-F5344CB8AC3E}">
        <p14:creationId xmlns:p14="http://schemas.microsoft.com/office/powerpoint/2010/main" val="348553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1075BB-132E-41DA-B82C-49A421DC494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 xmlns:a16="http://schemas.microsoft.com/office/drawing/2014/main" id="{60144EBF-125E-4F08-82DA-28467C6AFC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 xmlns:a16="http://schemas.microsoft.com/office/drawing/2014/main" id="{651FAEAD-4234-4561-94E6-8B945E6BD75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 xmlns:a16="http://schemas.microsoft.com/office/drawing/2014/main" id="{38D77AD3-4E42-449B-83A3-B2E44985D74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 xmlns:a16="http://schemas.microsoft.com/office/drawing/2014/main" id="{547568CB-5F43-4C86-A2BA-5981F566D676}"/>
              </a:ext>
            </a:extLst>
          </p:cNvPr>
          <p:cNvSpPr>
            <a:spLocks noGrp="1"/>
          </p:cNvSpPr>
          <p:nvPr>
            <p:ph type="sldNum" sz="quarter" idx="12"/>
          </p:nvPr>
        </p:nvSpPr>
        <p:spPr/>
        <p:txBody>
          <a:bodyPr/>
          <a:lstStyle>
            <a:lvl1pPr>
              <a:defRPr/>
            </a:lvl1pPr>
          </a:lstStyle>
          <a:p>
            <a:fld id="{5164B28E-7F60-4ECC-96B6-C99FD86D72E6}" type="slidenum">
              <a:rPr lang="sl-SI" altLang="sl-SI"/>
              <a:pPr/>
              <a:t>‹#›</a:t>
            </a:fld>
            <a:endParaRPr lang="sl-SI" altLang="sl-SI"/>
          </a:p>
        </p:txBody>
      </p:sp>
    </p:spTree>
    <p:extLst>
      <p:ext uri="{BB962C8B-B14F-4D97-AF65-F5344CB8AC3E}">
        <p14:creationId xmlns:p14="http://schemas.microsoft.com/office/powerpoint/2010/main" val="428412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43D90B-E2D3-4C5F-8917-83913DD3D12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 xmlns:a16="http://schemas.microsoft.com/office/drawing/2014/main" id="{3D5E2FC4-5982-47EA-ABBB-FDECDB72338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 xmlns:a16="http://schemas.microsoft.com/office/drawing/2014/main" id="{4E7DE459-AAC3-4614-9576-DBD0F8476DF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 xmlns:a16="http://schemas.microsoft.com/office/drawing/2014/main" id="{D29A1F63-2F7D-41C4-BFBA-68571CF6DA5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 xmlns:a16="http://schemas.microsoft.com/office/drawing/2014/main" id="{9CEC92CB-57E7-44A6-8C2D-0DBC2F6623E2}"/>
              </a:ext>
            </a:extLst>
          </p:cNvPr>
          <p:cNvSpPr>
            <a:spLocks noGrp="1"/>
          </p:cNvSpPr>
          <p:nvPr>
            <p:ph type="sldNum" sz="quarter" idx="12"/>
          </p:nvPr>
        </p:nvSpPr>
        <p:spPr/>
        <p:txBody>
          <a:bodyPr/>
          <a:lstStyle>
            <a:lvl1pPr>
              <a:defRPr/>
            </a:lvl1pPr>
          </a:lstStyle>
          <a:p>
            <a:fld id="{FDB37B53-935F-49FA-B047-C4FC368D487C}" type="slidenum">
              <a:rPr lang="sl-SI" altLang="sl-SI"/>
              <a:pPr/>
              <a:t>‹#›</a:t>
            </a:fld>
            <a:endParaRPr lang="sl-SI" altLang="sl-SI"/>
          </a:p>
        </p:txBody>
      </p:sp>
    </p:spTree>
    <p:extLst>
      <p:ext uri="{BB962C8B-B14F-4D97-AF65-F5344CB8AC3E}">
        <p14:creationId xmlns:p14="http://schemas.microsoft.com/office/powerpoint/2010/main" val="188690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43875D-BCF5-428B-BA76-CB2E6F88365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 xmlns:a16="http://schemas.microsoft.com/office/drawing/2014/main" id="{DF2AACA7-E1EE-4435-AD24-9821C056EC78}"/>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 xmlns:a16="http://schemas.microsoft.com/office/drawing/2014/main" id="{43D31CBD-74A8-4DFC-A2DB-BBDB6BD04D50}"/>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 xmlns:a16="http://schemas.microsoft.com/office/drawing/2014/main" id="{E6F75DF3-ACC3-4D02-94A7-C6749B4E10A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 xmlns:a16="http://schemas.microsoft.com/office/drawing/2014/main" id="{36543F29-51D8-48B3-9273-9D7BDBEA1F5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 xmlns:a16="http://schemas.microsoft.com/office/drawing/2014/main" id="{38D87752-FE77-4A75-842F-6D8078384749}"/>
              </a:ext>
            </a:extLst>
          </p:cNvPr>
          <p:cNvSpPr>
            <a:spLocks noGrp="1"/>
          </p:cNvSpPr>
          <p:nvPr>
            <p:ph type="sldNum" sz="quarter" idx="12"/>
          </p:nvPr>
        </p:nvSpPr>
        <p:spPr/>
        <p:txBody>
          <a:bodyPr/>
          <a:lstStyle>
            <a:lvl1pPr>
              <a:defRPr/>
            </a:lvl1pPr>
          </a:lstStyle>
          <a:p>
            <a:fld id="{891CE6D4-7AF9-4D11-B7B0-2DADEFAF4BF1}" type="slidenum">
              <a:rPr lang="sl-SI" altLang="sl-SI"/>
              <a:pPr/>
              <a:t>‹#›</a:t>
            </a:fld>
            <a:endParaRPr lang="sl-SI" altLang="sl-SI"/>
          </a:p>
        </p:txBody>
      </p:sp>
    </p:spTree>
    <p:extLst>
      <p:ext uri="{BB962C8B-B14F-4D97-AF65-F5344CB8AC3E}">
        <p14:creationId xmlns:p14="http://schemas.microsoft.com/office/powerpoint/2010/main" val="106102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3D96F0-A713-43F8-97C0-B61C8BB8117B}"/>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 xmlns:a16="http://schemas.microsoft.com/office/drawing/2014/main" id="{A41ACE1E-B190-465F-B222-CCA6DDEA7A7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CFFFA2D-FBAA-47D5-AC42-93D8B1F806B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 xmlns:a16="http://schemas.microsoft.com/office/drawing/2014/main" id="{1E9F300F-E1E7-46F6-8A26-26E1E18AEB8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7C02A8A-4023-43C3-B581-C190BB91FD7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 xmlns:a16="http://schemas.microsoft.com/office/drawing/2014/main" id="{E79643A5-83CF-45CE-AFAB-934ED9D4E006}"/>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 xmlns:a16="http://schemas.microsoft.com/office/drawing/2014/main" id="{8310E877-3AB7-4C80-81B8-73B3D2703F23}"/>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 xmlns:a16="http://schemas.microsoft.com/office/drawing/2014/main" id="{86BF1769-8EA4-4978-85DA-C337B5C7B82C}"/>
              </a:ext>
            </a:extLst>
          </p:cNvPr>
          <p:cNvSpPr>
            <a:spLocks noGrp="1"/>
          </p:cNvSpPr>
          <p:nvPr>
            <p:ph type="sldNum" sz="quarter" idx="12"/>
          </p:nvPr>
        </p:nvSpPr>
        <p:spPr/>
        <p:txBody>
          <a:bodyPr/>
          <a:lstStyle>
            <a:lvl1pPr>
              <a:defRPr/>
            </a:lvl1pPr>
          </a:lstStyle>
          <a:p>
            <a:fld id="{F9A6C2AF-7C99-4FAF-9EF8-1363892CA76A}" type="slidenum">
              <a:rPr lang="sl-SI" altLang="sl-SI"/>
              <a:pPr/>
              <a:t>‹#›</a:t>
            </a:fld>
            <a:endParaRPr lang="sl-SI" altLang="sl-SI"/>
          </a:p>
        </p:txBody>
      </p:sp>
    </p:spTree>
    <p:extLst>
      <p:ext uri="{BB962C8B-B14F-4D97-AF65-F5344CB8AC3E}">
        <p14:creationId xmlns:p14="http://schemas.microsoft.com/office/powerpoint/2010/main" val="320809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AB0681-AA40-49B3-B3B2-195B1ED59795}"/>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 xmlns:a16="http://schemas.microsoft.com/office/drawing/2014/main" id="{44BD8FB2-3FC0-4882-83AD-41F5C03478DD}"/>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 xmlns:a16="http://schemas.microsoft.com/office/drawing/2014/main" id="{003A576D-BFA6-48B4-9405-01002F8FF19A}"/>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 xmlns:a16="http://schemas.microsoft.com/office/drawing/2014/main" id="{155FD771-7E15-4FF9-B47F-D36C8F766ACB}"/>
              </a:ext>
            </a:extLst>
          </p:cNvPr>
          <p:cNvSpPr>
            <a:spLocks noGrp="1"/>
          </p:cNvSpPr>
          <p:nvPr>
            <p:ph type="sldNum" sz="quarter" idx="12"/>
          </p:nvPr>
        </p:nvSpPr>
        <p:spPr/>
        <p:txBody>
          <a:bodyPr/>
          <a:lstStyle>
            <a:lvl1pPr>
              <a:defRPr/>
            </a:lvl1pPr>
          </a:lstStyle>
          <a:p>
            <a:fld id="{5F9275BB-F559-4251-99F6-13716205040E}" type="slidenum">
              <a:rPr lang="sl-SI" altLang="sl-SI"/>
              <a:pPr/>
              <a:t>‹#›</a:t>
            </a:fld>
            <a:endParaRPr lang="sl-SI" altLang="sl-SI"/>
          </a:p>
        </p:txBody>
      </p:sp>
    </p:spTree>
    <p:extLst>
      <p:ext uri="{BB962C8B-B14F-4D97-AF65-F5344CB8AC3E}">
        <p14:creationId xmlns:p14="http://schemas.microsoft.com/office/powerpoint/2010/main" val="33815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F969689-CC3E-44AA-B061-9BC22C4A9B78}"/>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 xmlns:a16="http://schemas.microsoft.com/office/drawing/2014/main" id="{30275294-BF30-491A-9C23-1E8F63DE1F8B}"/>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 xmlns:a16="http://schemas.microsoft.com/office/drawing/2014/main" id="{EB524B77-7479-4B42-8A1A-934D9318A69D}"/>
              </a:ext>
            </a:extLst>
          </p:cNvPr>
          <p:cNvSpPr>
            <a:spLocks noGrp="1"/>
          </p:cNvSpPr>
          <p:nvPr>
            <p:ph type="sldNum" sz="quarter" idx="12"/>
          </p:nvPr>
        </p:nvSpPr>
        <p:spPr/>
        <p:txBody>
          <a:bodyPr/>
          <a:lstStyle>
            <a:lvl1pPr>
              <a:defRPr/>
            </a:lvl1pPr>
          </a:lstStyle>
          <a:p>
            <a:fld id="{82BFADA3-975F-4379-B2FE-80CB2E8BA18A}" type="slidenum">
              <a:rPr lang="sl-SI" altLang="sl-SI"/>
              <a:pPr/>
              <a:t>‹#›</a:t>
            </a:fld>
            <a:endParaRPr lang="sl-SI" altLang="sl-SI"/>
          </a:p>
        </p:txBody>
      </p:sp>
    </p:spTree>
    <p:extLst>
      <p:ext uri="{BB962C8B-B14F-4D97-AF65-F5344CB8AC3E}">
        <p14:creationId xmlns:p14="http://schemas.microsoft.com/office/powerpoint/2010/main" val="222775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2B7EA2-64F5-43B2-BDB8-2E825ECA6E7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 xmlns:a16="http://schemas.microsoft.com/office/drawing/2014/main" id="{55471991-19C9-4189-ADE8-94210774DD4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 xmlns:a16="http://schemas.microsoft.com/office/drawing/2014/main" id="{14434678-D1E9-46D1-AA86-0E7E4DD2BB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764772-79F3-428A-8ABA-97383DDE485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 xmlns:a16="http://schemas.microsoft.com/office/drawing/2014/main" id="{EF176775-4640-49AB-82A1-2BC3A7C3BE4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 xmlns:a16="http://schemas.microsoft.com/office/drawing/2014/main" id="{54F617E6-3FA4-4C16-98F7-84C6C3A18DDC}"/>
              </a:ext>
            </a:extLst>
          </p:cNvPr>
          <p:cNvSpPr>
            <a:spLocks noGrp="1"/>
          </p:cNvSpPr>
          <p:nvPr>
            <p:ph type="sldNum" sz="quarter" idx="12"/>
          </p:nvPr>
        </p:nvSpPr>
        <p:spPr/>
        <p:txBody>
          <a:bodyPr/>
          <a:lstStyle>
            <a:lvl1pPr>
              <a:defRPr/>
            </a:lvl1pPr>
          </a:lstStyle>
          <a:p>
            <a:fld id="{7859583E-8320-4E57-8491-39D62CC2FAB9}" type="slidenum">
              <a:rPr lang="sl-SI" altLang="sl-SI"/>
              <a:pPr/>
              <a:t>‹#›</a:t>
            </a:fld>
            <a:endParaRPr lang="sl-SI" altLang="sl-SI"/>
          </a:p>
        </p:txBody>
      </p:sp>
    </p:spTree>
    <p:extLst>
      <p:ext uri="{BB962C8B-B14F-4D97-AF65-F5344CB8AC3E}">
        <p14:creationId xmlns:p14="http://schemas.microsoft.com/office/powerpoint/2010/main" val="222108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91502-E217-4239-823B-522081DC8E4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 xmlns:a16="http://schemas.microsoft.com/office/drawing/2014/main" id="{3B29A63A-4F86-4314-9D24-58CE3B3C58E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 xmlns:a16="http://schemas.microsoft.com/office/drawing/2014/main" id="{82F65783-5653-4B87-BB9A-71876DA8A04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BFB8F9E-152C-4D40-9780-38D44DDC6E9E}"/>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 xmlns:a16="http://schemas.microsoft.com/office/drawing/2014/main" id="{F75ED782-E475-453D-A67D-582AD074D87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 xmlns:a16="http://schemas.microsoft.com/office/drawing/2014/main" id="{F5D262B8-EE94-4CC5-A7C7-C5C2F906F271}"/>
              </a:ext>
            </a:extLst>
          </p:cNvPr>
          <p:cNvSpPr>
            <a:spLocks noGrp="1"/>
          </p:cNvSpPr>
          <p:nvPr>
            <p:ph type="sldNum" sz="quarter" idx="12"/>
          </p:nvPr>
        </p:nvSpPr>
        <p:spPr/>
        <p:txBody>
          <a:bodyPr/>
          <a:lstStyle>
            <a:lvl1pPr>
              <a:defRPr/>
            </a:lvl1pPr>
          </a:lstStyle>
          <a:p>
            <a:fld id="{3B8A424E-48C2-48D1-BF24-3DA0E6BFE636}" type="slidenum">
              <a:rPr lang="sl-SI" altLang="sl-SI"/>
              <a:pPr/>
              <a:t>‹#›</a:t>
            </a:fld>
            <a:endParaRPr lang="sl-SI" altLang="sl-SI"/>
          </a:p>
        </p:txBody>
      </p:sp>
    </p:spTree>
    <p:extLst>
      <p:ext uri="{BB962C8B-B14F-4D97-AF65-F5344CB8AC3E}">
        <p14:creationId xmlns:p14="http://schemas.microsoft.com/office/powerpoint/2010/main" val="264987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BEBA8EAE-BF5A-486C-A8C5-ECC9F3942E4B}">
                <a14:imgProps xmlns:a14="http://schemas.microsoft.com/office/drawing/2010/main">
                  <a14:imgLayer r:embed="rId14">
                    <a14:imgEffect>
                      <a14:brightnessContrast bright="7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C9AC3702-1F23-40EB-82B9-1D974F5F72C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 xmlns:a16="http://schemas.microsoft.com/office/drawing/2014/main" id="{143605DA-981A-4670-B918-A7652C62C3E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 xmlns:a16="http://schemas.microsoft.com/office/drawing/2014/main" id="{F92F2274-E410-48A1-9502-47C49905636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 xmlns:a16="http://schemas.microsoft.com/office/drawing/2014/main" id="{7FE27F36-95E9-4C2B-940F-BAC07CF1323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 xmlns:a16="http://schemas.microsoft.com/office/drawing/2014/main" id="{F08D5014-FB45-4DA4-ABD6-D402789F586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05D924B-8655-430F-ADBC-774912A12692}"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1.jpg"/><Relationship Id="rId1" Type="http://schemas.openxmlformats.org/officeDocument/2006/relationships/slideLayout" Target="../slideLayouts/slideLayout4.xml"/><Relationship Id="rId4" Type="http://schemas.openxmlformats.org/officeDocument/2006/relationships/hyperlink" Target="https://www.kolosej.si/filmi/film/stoparski_vodnik_po_galaksij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hyperlink" Target="https://sl.wikipedia.org/wiki/Cambridge" TargetMode="External"/><Relationship Id="rId13" Type="http://schemas.openxmlformats.org/officeDocument/2006/relationships/hyperlink" Target="https://sl.wikipedia.org/wiki/Kalifornija" TargetMode="External"/><Relationship Id="rId3" Type="http://schemas.openxmlformats.org/officeDocument/2006/relationships/hyperlink" Target="https://sl.wikipedia.org/wiki/Pisatelj" TargetMode="External"/><Relationship Id="rId7" Type="http://schemas.openxmlformats.org/officeDocument/2006/relationships/hyperlink" Target="https://sl.wikipedia.org/wiki/1952" TargetMode="External"/><Relationship Id="rId12" Type="http://schemas.openxmlformats.org/officeDocument/2006/relationships/hyperlink" Target="https://sl.wikipedia.org/w/index.php?title=Santa_Barbara&amp;action=edit&amp;redlink=1" TargetMode="External"/><Relationship Id="rId2" Type="http://schemas.openxmlformats.org/officeDocument/2006/relationships/hyperlink" Target="https://sl.wikipedia.org/wiki/Angle%C5%BEi" TargetMode="External"/><Relationship Id="rId1" Type="http://schemas.openxmlformats.org/officeDocument/2006/relationships/slideLayout" Target="../slideLayouts/slideLayout7.xml"/><Relationship Id="rId6" Type="http://schemas.openxmlformats.org/officeDocument/2006/relationships/hyperlink" Target="https://sl.wikipedia.org/wiki/11._marec" TargetMode="External"/><Relationship Id="rId11" Type="http://schemas.openxmlformats.org/officeDocument/2006/relationships/hyperlink" Target="https://sl.wikipedia.org/wiki/2001" TargetMode="External"/><Relationship Id="rId5" Type="http://schemas.openxmlformats.org/officeDocument/2006/relationships/hyperlink" Target="https://sl.wikipedia.org/wiki/Dramatik" TargetMode="External"/><Relationship Id="rId15" Type="http://schemas.openxmlformats.org/officeDocument/2006/relationships/hyperlink" Target="https://sl.wikipedia.org/wiki/Znanstvenofantasti%C4%8Dni_roman" TargetMode="External"/><Relationship Id="rId10" Type="http://schemas.openxmlformats.org/officeDocument/2006/relationships/hyperlink" Target="https://sl.wikipedia.org/wiki/11._maj" TargetMode="External"/><Relationship Id="rId4" Type="http://schemas.openxmlformats.org/officeDocument/2006/relationships/hyperlink" Target="https://sl.wikipedia.org/w/index.php?title=Humorist&amp;action=edit&amp;redlink=1" TargetMode="External"/><Relationship Id="rId9" Type="http://schemas.openxmlformats.org/officeDocument/2006/relationships/hyperlink" Target="https://sl.wikipedia.org/wiki/Anglija" TargetMode="External"/><Relationship Id="rId14" Type="http://schemas.openxmlformats.org/officeDocument/2006/relationships/hyperlink" Target="https://sl.wikipedia.org/wiki/Zdru%C5%BEene_dr%C5%BEave_Amerik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Zaobljeni pravokotnik 1"/>
          <p:cNvSpPr/>
          <p:nvPr/>
        </p:nvSpPr>
        <p:spPr>
          <a:xfrm>
            <a:off x="467544" y="332657"/>
            <a:ext cx="144016" cy="189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Ograda vsebine 2"/>
          <p:cNvSpPr>
            <a:spLocks noGrp="1"/>
          </p:cNvSpPr>
          <p:nvPr>
            <p:ph idx="1"/>
          </p:nvPr>
        </p:nvSpPr>
        <p:spPr/>
        <p:txBody>
          <a:bodyPr/>
          <a:lstStyle/>
          <a:p>
            <a:pPr marL="0" indent="0">
              <a:buNone/>
            </a:pPr>
            <a:r>
              <a:rPr lang="sl-SI" b="1" dirty="0" smtClean="0">
                <a:solidFill>
                  <a:schemeClr val="accent1"/>
                </a:solidFill>
              </a:rPr>
              <a:t>Douglas Adams:</a:t>
            </a:r>
          </a:p>
          <a:p>
            <a:pPr marL="0" indent="0" algn="ctr">
              <a:buNone/>
            </a:pPr>
            <a:r>
              <a:rPr lang="sl-SI" sz="4000" b="1" dirty="0" err="1" smtClean="0">
                <a:solidFill>
                  <a:srgbClr val="00B0F0"/>
                </a:solidFill>
              </a:rPr>
              <a:t>ŠTOPARSKI</a:t>
            </a:r>
            <a:r>
              <a:rPr lang="sl-SI" sz="4000" b="1" dirty="0" smtClean="0">
                <a:solidFill>
                  <a:srgbClr val="00B0F0"/>
                </a:solidFill>
              </a:rPr>
              <a:t> VODNIK PO GALAKSIJI</a:t>
            </a:r>
          </a:p>
          <a:p>
            <a:pPr marL="0" indent="0" algn="ctr">
              <a:buNone/>
            </a:pPr>
            <a:r>
              <a:rPr lang="sl-SI" b="1" dirty="0" smtClean="0">
                <a:solidFill>
                  <a:schemeClr val="accent6">
                    <a:lumMod val="50000"/>
                  </a:schemeClr>
                </a:solidFill>
              </a:rPr>
              <a:t>Priprave na šolsko Cankarjevo tekmovanje 2019</a:t>
            </a:r>
          </a:p>
          <a:p>
            <a:endParaRPr lang="sl-SI" dirty="0"/>
          </a:p>
          <a:p>
            <a:pPr marL="0" indent="0">
              <a:buNone/>
            </a:pPr>
            <a:r>
              <a:rPr lang="sl-SI" b="1" dirty="0" smtClean="0">
                <a:solidFill>
                  <a:srgbClr val="FF00FF"/>
                </a:solidFill>
              </a:rPr>
              <a:t>Vlasta Milavec, prof.</a:t>
            </a:r>
            <a:endParaRPr lang="sl-SI" b="1" dirty="0">
              <a:solidFill>
                <a:srgbClr val="FF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331640" y="908719"/>
            <a:ext cx="6048672" cy="48936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sl-SI" sz="2400" b="1" dirty="0">
                <a:solidFill>
                  <a:srgbClr val="FF0000"/>
                </a:solidFill>
              </a:rPr>
              <a:t>Arthur </a:t>
            </a:r>
            <a:r>
              <a:rPr lang="sl-SI" sz="2400" b="1" dirty="0" err="1">
                <a:solidFill>
                  <a:srgbClr val="FF0000"/>
                </a:solidFill>
              </a:rPr>
              <a:t>Dent</a:t>
            </a:r>
            <a:r>
              <a:rPr lang="sl-SI" sz="2400" b="1" dirty="0">
                <a:solidFill>
                  <a:srgbClr val="FF0000"/>
                </a:solidFill>
              </a:rPr>
              <a:t/>
            </a:r>
            <a:br>
              <a:rPr lang="sl-SI" sz="2400" b="1" dirty="0">
                <a:solidFill>
                  <a:srgbClr val="FF0000"/>
                </a:solidFill>
              </a:rPr>
            </a:br>
            <a:r>
              <a:rPr lang="sl-SI" sz="2400" b="1" dirty="0">
                <a:solidFill>
                  <a:srgbClr val="FF0000"/>
                </a:solidFill>
              </a:rPr>
              <a:t>Rodni planet: Zemlja</a:t>
            </a:r>
            <a:br>
              <a:rPr lang="sl-SI" sz="2400" b="1" dirty="0">
                <a:solidFill>
                  <a:srgbClr val="FF0000"/>
                </a:solidFill>
              </a:rPr>
            </a:br>
            <a:r>
              <a:rPr lang="sl-SI" sz="2400" b="1" dirty="0">
                <a:solidFill>
                  <a:srgbClr val="FF0000"/>
                </a:solidFill>
              </a:rPr>
              <a:t>Rasa: človek</a:t>
            </a:r>
          </a:p>
          <a:p>
            <a:pPr algn="just"/>
            <a:r>
              <a:rPr lang="sl-SI" sz="2400" b="1" dirty="0">
                <a:solidFill>
                  <a:srgbClr val="FFFF00"/>
                </a:solidFill>
              </a:rPr>
              <a:t>Arthur </a:t>
            </a:r>
            <a:r>
              <a:rPr lang="sl-SI" sz="2400" b="1" dirty="0" err="1">
                <a:solidFill>
                  <a:srgbClr val="FFFF00"/>
                </a:solidFill>
              </a:rPr>
              <a:t>Dent</a:t>
            </a:r>
            <a:r>
              <a:rPr lang="sl-SI" sz="2400" b="1" dirty="0">
                <a:solidFill>
                  <a:srgbClr val="FFFF00"/>
                </a:solidFill>
              </a:rPr>
              <a:t> je vstal v zelo slab dan - hišo mu hočejo zravnati z zemljo, ker je napoti novi trasi mestne hitre obvoznice, za nameček pa izve, da je njegov najboljši prijatelj Nezemljan, dekle njegovih sanj pa </a:t>
            </a:r>
            <a:r>
              <a:rPr lang="sl-SI" sz="2400" b="1" dirty="0" smtClean="0">
                <a:solidFill>
                  <a:srgbClr val="FFFF00"/>
                </a:solidFill>
              </a:rPr>
              <a:t>je odšlo </a:t>
            </a:r>
            <a:r>
              <a:rPr lang="sl-SI" sz="2400" b="1" dirty="0">
                <a:solidFill>
                  <a:srgbClr val="FFFF00"/>
                </a:solidFill>
              </a:rPr>
              <a:t>s popolnim idiotom. Toda kljub vsemu to še ni konec sveta, vsaj za naslednjih </a:t>
            </a:r>
            <a:r>
              <a:rPr lang="sl-SI" sz="2400" b="1" dirty="0" smtClean="0">
                <a:solidFill>
                  <a:srgbClr val="FFFF00"/>
                </a:solidFill>
              </a:rPr>
              <a:t>šest </a:t>
            </a:r>
            <a:r>
              <a:rPr lang="sl-SI" sz="2400" b="1" dirty="0">
                <a:solidFill>
                  <a:srgbClr val="FFFF00"/>
                </a:solidFill>
              </a:rPr>
              <a:t>minut ne. Izkaže pa se, da </a:t>
            </a:r>
            <a:r>
              <a:rPr lang="sl-SI" sz="2400" b="1" dirty="0" smtClean="0">
                <a:solidFill>
                  <a:srgbClr val="FFFF00"/>
                </a:solidFill>
              </a:rPr>
              <a:t>je </a:t>
            </a:r>
            <a:r>
              <a:rPr lang="sl-SI" sz="2400" b="1" dirty="0">
                <a:solidFill>
                  <a:srgbClr val="FFFF00"/>
                </a:solidFill>
              </a:rPr>
              <a:t>konec sveta šele </a:t>
            </a:r>
            <a:r>
              <a:rPr lang="sl-SI" sz="2400" b="1" dirty="0" smtClean="0">
                <a:solidFill>
                  <a:srgbClr val="FFFF00"/>
                </a:solidFill>
              </a:rPr>
              <a:t>začetek ... </a:t>
            </a:r>
            <a:endParaRPr lang="sl-SI" sz="2400" b="1" dirty="0">
              <a:solidFill>
                <a:srgbClr val="FFFF00"/>
              </a:solidFill>
            </a:endParaRPr>
          </a:p>
        </p:txBody>
      </p:sp>
    </p:spTree>
    <p:extLst>
      <p:ext uri="{BB962C8B-B14F-4D97-AF65-F5344CB8AC3E}">
        <p14:creationId xmlns:p14="http://schemas.microsoft.com/office/powerpoint/2010/main" val="72950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206112" y="620688"/>
            <a:ext cx="5472608"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sl-SI" sz="2000" b="1" dirty="0">
                <a:solidFill>
                  <a:srgbClr val="FF0000"/>
                </a:solidFill>
              </a:rPr>
              <a:t>Ford </a:t>
            </a:r>
            <a:r>
              <a:rPr lang="sl-SI" sz="2000" b="1" dirty="0" err="1">
                <a:solidFill>
                  <a:srgbClr val="FF0000"/>
                </a:solidFill>
              </a:rPr>
              <a:t>Prefect</a:t>
            </a:r>
            <a:r>
              <a:rPr lang="sl-SI" sz="2000" b="1" dirty="0">
                <a:solidFill>
                  <a:srgbClr val="FF0000"/>
                </a:solidFill>
              </a:rPr>
              <a:t/>
            </a:r>
            <a:br>
              <a:rPr lang="sl-SI" sz="2000" b="1" dirty="0">
                <a:solidFill>
                  <a:srgbClr val="FF0000"/>
                </a:solidFill>
              </a:rPr>
            </a:br>
            <a:r>
              <a:rPr lang="sl-SI" sz="2000" b="1" dirty="0">
                <a:solidFill>
                  <a:srgbClr val="FF0000"/>
                </a:solidFill>
              </a:rPr>
              <a:t>Rodni planet: Nekje v bližini </a:t>
            </a:r>
            <a:r>
              <a:rPr lang="sl-SI" sz="2000" b="1" dirty="0" err="1">
                <a:solidFill>
                  <a:srgbClr val="FF0000"/>
                </a:solidFill>
              </a:rPr>
              <a:t>Betelgeze</a:t>
            </a:r>
            <a:r>
              <a:rPr lang="sl-SI" sz="2000" b="1" dirty="0">
                <a:solidFill>
                  <a:srgbClr val="FF0000"/>
                </a:solidFill>
              </a:rPr>
              <a:t/>
            </a:r>
            <a:br>
              <a:rPr lang="sl-SI" sz="2000" b="1" dirty="0">
                <a:solidFill>
                  <a:srgbClr val="FF0000"/>
                </a:solidFill>
              </a:rPr>
            </a:br>
            <a:r>
              <a:rPr lang="sl-SI" sz="2000" b="1" dirty="0">
                <a:solidFill>
                  <a:srgbClr val="FF0000"/>
                </a:solidFill>
              </a:rPr>
              <a:t>Rasa: </a:t>
            </a:r>
            <a:r>
              <a:rPr lang="sl-SI" sz="2000" b="1" dirty="0" smtClean="0">
                <a:solidFill>
                  <a:srgbClr val="FF0000"/>
                </a:solidFill>
              </a:rPr>
              <a:t>neznana</a:t>
            </a:r>
          </a:p>
          <a:p>
            <a:endParaRPr lang="sl-SI" sz="2000" b="1" dirty="0">
              <a:solidFill>
                <a:srgbClr val="FF0000"/>
              </a:solidFill>
            </a:endParaRPr>
          </a:p>
          <a:p>
            <a:r>
              <a:rPr lang="sl-SI" sz="2000" b="1" dirty="0"/>
              <a:t>Ford </a:t>
            </a:r>
            <a:r>
              <a:rPr lang="sl-SI" sz="2000" b="1" dirty="0" err="1"/>
              <a:t>Prefect</a:t>
            </a:r>
            <a:r>
              <a:rPr lang="sl-SI" sz="2000" b="1" dirty="0"/>
              <a:t> je </a:t>
            </a:r>
            <a:r>
              <a:rPr lang="sl-SI" sz="2000" b="1" dirty="0" err="1"/>
              <a:t>Dentov</a:t>
            </a:r>
            <a:r>
              <a:rPr lang="sl-SI" sz="2000" b="1" dirty="0"/>
              <a:t> najboljši prijatelj in vesoljec, ki se na Zemlji pretvarja, da je nezaposleni igralec. Njegova prava zaposlitev pa je raziskovalno zbiranje podatkov za </a:t>
            </a:r>
            <a:r>
              <a:rPr lang="sl-SI" sz="2000" b="1" dirty="0" err="1" smtClean="0"/>
              <a:t>Štoparski</a:t>
            </a:r>
            <a:r>
              <a:rPr lang="sl-SI" sz="2000" b="1" dirty="0" smtClean="0"/>
              <a:t> </a:t>
            </a:r>
            <a:r>
              <a:rPr lang="sl-SI" sz="2000" b="1" dirty="0"/>
              <a:t>vodnik po galaksiji</a:t>
            </a:r>
            <a:r>
              <a:rPr lang="sl-SI" sz="2000" b="1" dirty="0" smtClean="0"/>
              <a:t>.</a:t>
            </a:r>
          </a:p>
          <a:p>
            <a:endParaRPr lang="sl-SI" sz="2000" b="1" dirty="0"/>
          </a:p>
          <a:p>
            <a:r>
              <a:rPr lang="sl-SI" sz="2000" b="1" dirty="0" smtClean="0"/>
              <a:t>Na </a:t>
            </a:r>
            <a:r>
              <a:rPr lang="sl-SI" sz="2000" b="1" dirty="0"/>
              <a:t>Zemlji je prebil celih 15 let, dokler končno </a:t>
            </a:r>
            <a:r>
              <a:rPr lang="sl-SI" sz="2000" b="1" dirty="0" smtClean="0"/>
              <a:t>ni dobil </a:t>
            </a:r>
            <a:r>
              <a:rPr lang="sl-SI" sz="2000" b="1" dirty="0"/>
              <a:t>priložnosti, da jo zapusti ravno v trenutku, ko najbolj zoprna rasa v vesolju, </a:t>
            </a:r>
            <a:r>
              <a:rPr lang="sl-SI" sz="2000" b="1" dirty="0" err="1"/>
              <a:t>Vogoni</a:t>
            </a:r>
            <a:r>
              <a:rPr lang="sl-SI" sz="2000" b="1" dirty="0"/>
              <a:t>, naznani, da bo uničila ta primitivni planet. </a:t>
            </a:r>
            <a:endParaRPr lang="sl-SI" sz="2000" b="1" dirty="0" smtClean="0"/>
          </a:p>
          <a:p>
            <a:endParaRPr lang="sl-SI" sz="2000" b="1" dirty="0" smtClean="0"/>
          </a:p>
          <a:p>
            <a:r>
              <a:rPr lang="sl-SI" sz="2000" b="1" dirty="0" smtClean="0"/>
              <a:t>Na </a:t>
            </a:r>
            <a:r>
              <a:rPr lang="sl-SI" sz="2000" b="1" dirty="0"/>
              <a:t>Arthurjevo srečo je Ford idealni sopotnik na medgalaktičnih </a:t>
            </a:r>
            <a:r>
              <a:rPr lang="sl-SI" sz="2000" b="1" dirty="0" smtClean="0"/>
              <a:t>potovanjih ...</a:t>
            </a:r>
            <a:endParaRPr lang="sl-SI" sz="2000" b="1" dirty="0"/>
          </a:p>
        </p:txBody>
      </p:sp>
    </p:spTree>
    <p:extLst>
      <p:ext uri="{BB962C8B-B14F-4D97-AF65-F5344CB8AC3E}">
        <p14:creationId xmlns:p14="http://schemas.microsoft.com/office/powerpoint/2010/main" val="2276463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195736" y="476672"/>
            <a:ext cx="4572000" cy="5940088"/>
          </a:xfrm>
          <a:prstGeom prst="rect">
            <a:avLst/>
          </a:prstGeom>
        </p:spPr>
        <p:style>
          <a:lnRef idx="0">
            <a:scrgbClr r="0" g="0" b="0"/>
          </a:lnRef>
          <a:fillRef idx="1003">
            <a:schemeClr val="lt1"/>
          </a:fillRef>
          <a:effectRef idx="0">
            <a:scrgbClr r="0" g="0" b="0"/>
          </a:effectRef>
          <a:fontRef idx="major"/>
        </p:style>
        <p:txBody>
          <a:bodyPr>
            <a:spAutoFit/>
          </a:bodyPr>
          <a:lstStyle/>
          <a:p>
            <a:r>
              <a:rPr lang="sl-SI" sz="2000" b="1" dirty="0" err="1">
                <a:solidFill>
                  <a:srgbClr val="FF0000"/>
                </a:solidFill>
              </a:rPr>
              <a:t>Zaphod</a:t>
            </a:r>
            <a:r>
              <a:rPr lang="sl-SI" sz="2000" b="1" dirty="0">
                <a:solidFill>
                  <a:srgbClr val="FF0000"/>
                </a:solidFill>
              </a:rPr>
              <a:t> </a:t>
            </a:r>
            <a:r>
              <a:rPr lang="sl-SI" sz="2000" b="1" dirty="0" err="1">
                <a:solidFill>
                  <a:srgbClr val="FF0000"/>
                </a:solidFill>
              </a:rPr>
              <a:t>Beeblebrox</a:t>
            </a:r>
            <a:r>
              <a:rPr lang="sl-SI" sz="2000" b="1" dirty="0">
                <a:solidFill>
                  <a:srgbClr val="FF0000"/>
                </a:solidFill>
              </a:rPr>
              <a:t/>
            </a:r>
            <a:br>
              <a:rPr lang="sl-SI" sz="2000" b="1" dirty="0">
                <a:solidFill>
                  <a:srgbClr val="FF0000"/>
                </a:solidFill>
              </a:rPr>
            </a:br>
            <a:r>
              <a:rPr lang="sl-SI" sz="2000" b="1" dirty="0">
                <a:solidFill>
                  <a:srgbClr val="FF0000"/>
                </a:solidFill>
              </a:rPr>
              <a:t>Rodni planet: </a:t>
            </a:r>
            <a:r>
              <a:rPr lang="sl-SI" sz="2000" b="1" dirty="0" err="1">
                <a:solidFill>
                  <a:srgbClr val="FF0000"/>
                </a:solidFill>
              </a:rPr>
              <a:t>Betelgeza</a:t>
            </a:r>
            <a:r>
              <a:rPr lang="sl-SI" sz="2000" b="1" dirty="0">
                <a:solidFill>
                  <a:srgbClr val="FF0000"/>
                </a:solidFill>
              </a:rPr>
              <a:t> Peta</a:t>
            </a:r>
            <a:br>
              <a:rPr lang="sl-SI" sz="2000" b="1" dirty="0">
                <a:solidFill>
                  <a:srgbClr val="FF0000"/>
                </a:solidFill>
              </a:rPr>
            </a:br>
            <a:r>
              <a:rPr lang="sl-SI" sz="2000" b="1" dirty="0">
                <a:solidFill>
                  <a:srgbClr val="FF0000"/>
                </a:solidFill>
              </a:rPr>
              <a:t>Rasa: ja, </a:t>
            </a:r>
            <a:r>
              <a:rPr lang="sl-SI" sz="2000" b="1" dirty="0" smtClean="0">
                <a:solidFill>
                  <a:srgbClr val="FF0000"/>
                </a:solidFill>
              </a:rPr>
              <a:t>prosim</a:t>
            </a:r>
          </a:p>
          <a:p>
            <a:endParaRPr lang="sl-SI" sz="2000" b="1" dirty="0">
              <a:solidFill>
                <a:srgbClr val="FF0000"/>
              </a:solidFill>
            </a:endParaRPr>
          </a:p>
          <a:p>
            <a:r>
              <a:rPr lang="sl-SI" sz="2000" b="1" dirty="0"/>
              <a:t>A</a:t>
            </a:r>
            <a:r>
              <a:rPr lang="sl-SI" sz="2000" b="1" dirty="0" smtClean="0"/>
              <a:t>vanturističen</a:t>
            </a:r>
            <a:r>
              <a:rPr lang="sl-SI" sz="2000" b="1" dirty="0"/>
              <a:t>, aroganten in nenavadnega smisla za humor ter nedoločljive inteligence je </a:t>
            </a:r>
            <a:r>
              <a:rPr lang="sl-SI" sz="2000" b="1" dirty="0" err="1" smtClean="0">
                <a:solidFill>
                  <a:srgbClr val="00B0F0"/>
                </a:solidFill>
              </a:rPr>
              <a:t>Zaphod</a:t>
            </a:r>
            <a:r>
              <a:rPr lang="sl-SI" sz="2000" b="1" dirty="0" smtClean="0">
                <a:solidFill>
                  <a:srgbClr val="00B0F0"/>
                </a:solidFill>
              </a:rPr>
              <a:t>,</a:t>
            </a:r>
            <a:r>
              <a:rPr lang="sl-SI" sz="2000" b="1" dirty="0" smtClean="0"/>
              <a:t>  </a:t>
            </a:r>
            <a:r>
              <a:rPr lang="sl-SI" sz="2000" b="1" dirty="0">
                <a:solidFill>
                  <a:srgbClr val="00B0F0"/>
                </a:solidFill>
              </a:rPr>
              <a:t>predsednik galaksije</a:t>
            </a:r>
            <a:r>
              <a:rPr lang="sl-SI" sz="2000" b="1" dirty="0"/>
              <a:t>. To slednje je postal iz enega samega razloga: da bi ukradel prelepo in najbolj nenavadno vesoljsko ladjo v galaktični zgodovini, Zlato srce. Nedavno tega je skočil na Zemljo, da bi si poiskal sopotnico </a:t>
            </a:r>
            <a:r>
              <a:rPr lang="sl-SI" sz="2000" b="1" dirty="0" smtClean="0"/>
              <a:t>(</a:t>
            </a:r>
            <a:r>
              <a:rPr lang="sl-SI" sz="2000" b="1" dirty="0" err="1"/>
              <a:t>T</a:t>
            </a:r>
            <a:r>
              <a:rPr lang="sl-SI" sz="2000" b="1" dirty="0" err="1" smtClean="0"/>
              <a:t>ricio</a:t>
            </a:r>
            <a:r>
              <a:rPr lang="sl-SI" sz="2000" b="1" dirty="0" smtClean="0"/>
              <a:t> </a:t>
            </a:r>
            <a:r>
              <a:rPr lang="sl-SI" sz="2000" b="1" dirty="0" err="1"/>
              <a:t>McMillan</a:t>
            </a:r>
            <a:r>
              <a:rPr lang="sl-SI" sz="2000" b="1" dirty="0"/>
              <a:t>, aka </a:t>
            </a:r>
            <a:r>
              <a:rPr lang="sl-SI" sz="2000" b="1" dirty="0" err="1"/>
              <a:t>Trillian</a:t>
            </a:r>
            <a:r>
              <a:rPr lang="sl-SI" sz="2000" b="1" dirty="0"/>
              <a:t>), ki jo je pridobil </a:t>
            </a:r>
            <a:r>
              <a:rPr lang="sl-SI" sz="2000" b="1" dirty="0" smtClean="0"/>
              <a:t>z </a:t>
            </a:r>
            <a:r>
              <a:rPr lang="sl-SI" sz="2000" b="1" dirty="0"/>
              <a:t>dobro preverjenimi in učinkovitimi besedami: </a:t>
            </a:r>
            <a:r>
              <a:rPr lang="sl-SI" sz="2000" b="1" dirty="0">
                <a:solidFill>
                  <a:schemeClr val="accent6">
                    <a:lumMod val="75000"/>
                  </a:schemeClr>
                </a:solidFill>
              </a:rPr>
              <a:t>"Nisem s tega planeta. Želiš videti mojo vesoljsko ladjo?" </a:t>
            </a:r>
          </a:p>
        </p:txBody>
      </p:sp>
    </p:spTree>
    <p:extLst>
      <p:ext uri="{BB962C8B-B14F-4D97-AF65-F5344CB8AC3E}">
        <p14:creationId xmlns:p14="http://schemas.microsoft.com/office/powerpoint/2010/main" val="111282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475656" y="692696"/>
            <a:ext cx="6120680" cy="532453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sl-SI" sz="2000" b="1" dirty="0" err="1">
                <a:solidFill>
                  <a:srgbClr val="FFFF00"/>
                </a:solidFill>
              </a:rPr>
              <a:t>Marvin</a:t>
            </a:r>
            <a:r>
              <a:rPr lang="sl-SI" sz="2000" b="1" dirty="0">
                <a:solidFill>
                  <a:srgbClr val="FFFF00"/>
                </a:solidFill>
              </a:rPr>
              <a:t/>
            </a:r>
            <a:br>
              <a:rPr lang="sl-SI" sz="2000" b="1" dirty="0">
                <a:solidFill>
                  <a:srgbClr val="FFFF00"/>
                </a:solidFill>
              </a:rPr>
            </a:br>
            <a:r>
              <a:rPr lang="sl-SI" sz="2000" b="1" dirty="0">
                <a:solidFill>
                  <a:srgbClr val="FFFF00"/>
                </a:solidFill>
              </a:rPr>
              <a:t>Proizvajalec: Kibernetska korporacija </a:t>
            </a:r>
            <a:r>
              <a:rPr lang="sl-SI" sz="2000" b="1" dirty="0" err="1">
                <a:solidFill>
                  <a:srgbClr val="FFFF00"/>
                </a:solidFill>
              </a:rPr>
              <a:t>Sirius</a:t>
            </a:r>
            <a:r>
              <a:rPr lang="sl-SI" sz="2000" b="1" dirty="0">
                <a:solidFill>
                  <a:srgbClr val="FFFF00"/>
                </a:solidFill>
              </a:rPr>
              <a:t/>
            </a:r>
            <a:br>
              <a:rPr lang="sl-SI" sz="2000" b="1" dirty="0">
                <a:solidFill>
                  <a:srgbClr val="FFFF00"/>
                </a:solidFill>
              </a:rPr>
            </a:br>
            <a:r>
              <a:rPr lang="sl-SI" sz="2000" b="1" dirty="0">
                <a:solidFill>
                  <a:srgbClr val="FFFF00"/>
                </a:solidFill>
              </a:rPr>
              <a:t>Tip: </a:t>
            </a:r>
            <a:r>
              <a:rPr lang="sl-SI" sz="2000" b="1" dirty="0" err="1">
                <a:solidFill>
                  <a:srgbClr val="FFFF00"/>
                </a:solidFill>
              </a:rPr>
              <a:t>PČO</a:t>
            </a:r>
            <a:r>
              <a:rPr lang="sl-SI" sz="2000" b="1" dirty="0">
                <a:solidFill>
                  <a:srgbClr val="FFFF00"/>
                </a:solidFill>
              </a:rPr>
              <a:t> (Prave </a:t>
            </a:r>
            <a:r>
              <a:rPr lang="sl-SI" sz="2000" b="1" dirty="0" smtClean="0">
                <a:solidFill>
                  <a:srgbClr val="FFFF00"/>
                </a:solidFill>
              </a:rPr>
              <a:t>Človeške Osebnosti</a:t>
            </a:r>
            <a:r>
              <a:rPr lang="sl-SI" sz="2000" b="1" dirty="0">
                <a:solidFill>
                  <a:srgbClr val="FFFF00"/>
                </a:solidFill>
              </a:rPr>
              <a:t>) </a:t>
            </a:r>
            <a:endParaRPr lang="sl-SI" sz="2000" b="1" dirty="0" smtClean="0">
              <a:solidFill>
                <a:srgbClr val="FFFF00"/>
              </a:solidFill>
            </a:endParaRPr>
          </a:p>
          <a:p>
            <a:endParaRPr lang="sl-SI" sz="2000" b="1" dirty="0">
              <a:solidFill>
                <a:srgbClr val="FFFF00"/>
              </a:solidFill>
            </a:endParaRPr>
          </a:p>
          <a:p>
            <a:r>
              <a:rPr lang="sl-SI" sz="2000" b="1" dirty="0" err="1"/>
              <a:t>Marvin</a:t>
            </a:r>
            <a:r>
              <a:rPr lang="sl-SI" sz="2000" b="1" dirty="0"/>
              <a:t> je nova generacija robotov, oplemenitenih s tehnologijo </a:t>
            </a:r>
            <a:r>
              <a:rPr lang="sl-SI" sz="2000" b="1" dirty="0" err="1" smtClean="0"/>
              <a:t>PČO</a:t>
            </a:r>
            <a:r>
              <a:rPr lang="sl-SI" sz="2000" b="1" dirty="0" smtClean="0"/>
              <a:t>. </a:t>
            </a:r>
            <a:r>
              <a:rPr lang="sl-SI" sz="2000" b="1" dirty="0"/>
              <a:t>Je kronično depresiven in v svojem poslanstvu (službi), zlasti mentalnih izzivih, najde zelo malo osebnega zadovoljstva, na kar zna hitro opomniti tudi vse druge. </a:t>
            </a:r>
            <a:endParaRPr lang="sl-SI" sz="2000" b="1" dirty="0" smtClean="0"/>
          </a:p>
          <a:p>
            <a:r>
              <a:rPr lang="sl-SI" sz="2000" b="1" dirty="0" smtClean="0"/>
              <a:t>Če </a:t>
            </a:r>
            <a:r>
              <a:rPr lang="sl-SI" sz="2000" b="1" dirty="0"/>
              <a:t>smo pošteni, je odpiranje vrat in prinašanje stvari po naročilu res duhamorno opravilo za možgane, ki zlahka rešujejo probleme s tremi decimalkami in hkrati napovedo vreme za ves planet. Kot rezultat te mračne predpostavke ga nemalokrat močno skrbi, ker spravlja v bedno razpoloženje tudi vse okoli sebe. </a:t>
            </a:r>
          </a:p>
        </p:txBody>
      </p:sp>
    </p:spTree>
    <p:extLst>
      <p:ext uri="{BB962C8B-B14F-4D97-AF65-F5344CB8AC3E}">
        <p14:creationId xmlns:p14="http://schemas.microsoft.com/office/powerpoint/2010/main" val="365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55576" y="548680"/>
            <a:ext cx="7560840" cy="5940088"/>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threePt" dir="t"/>
            </a:scene3d>
            <a:sp3d extrusionH="57150">
              <a:bevelT w="38100" h="38100"/>
            </a:sp3d>
          </a:bodyPr>
          <a:lstStyle/>
          <a:p>
            <a:r>
              <a:rPr lang="sl-SI" sz="2000" b="1" dirty="0">
                <a:solidFill>
                  <a:srgbClr val="C00000"/>
                </a:solidFill>
              </a:rPr>
              <a:t>Leta 1978 so bili poslušalci radijske postaje BBC 4 deležni </a:t>
            </a:r>
            <a:r>
              <a:rPr lang="sl-SI" sz="2000" b="1" dirty="0" smtClean="0">
                <a:solidFill>
                  <a:srgbClr val="C00000"/>
                </a:solidFill>
              </a:rPr>
              <a:t>nove </a:t>
            </a:r>
            <a:r>
              <a:rPr lang="sl-SI" sz="2000" b="1" dirty="0">
                <a:solidFill>
                  <a:srgbClr val="C00000"/>
                </a:solidFill>
              </a:rPr>
              <a:t>igre, kakršne doslej res še ni bilo. Deloma vesoljska </a:t>
            </a:r>
            <a:r>
              <a:rPr lang="sl-SI" sz="2000" b="1" dirty="0" err="1">
                <a:solidFill>
                  <a:srgbClr val="C00000"/>
                </a:solidFill>
              </a:rPr>
              <a:t>odiseja</a:t>
            </a:r>
            <a:r>
              <a:rPr lang="sl-SI" sz="2000" b="1" dirty="0">
                <a:solidFill>
                  <a:srgbClr val="C00000"/>
                </a:solidFill>
              </a:rPr>
              <a:t>, deloma krohotajoče smešna satirična komedija in deloma raziskovanje resničnosti je </a:t>
            </a:r>
            <a:r>
              <a:rPr lang="sl-SI" sz="2000" b="1" dirty="0" err="1">
                <a:solidFill>
                  <a:srgbClr val="C00000"/>
                </a:solidFill>
              </a:rPr>
              <a:t>Štoparski</a:t>
            </a:r>
            <a:r>
              <a:rPr lang="sl-SI" sz="2000" b="1" dirty="0">
                <a:solidFill>
                  <a:srgbClr val="C00000"/>
                </a:solidFill>
              </a:rPr>
              <a:t> vodnik združil zgodbe o robotih, vesoljskih čudesih in posebnostih, </a:t>
            </a:r>
            <a:r>
              <a:rPr lang="sl-SI" sz="2000" b="1" dirty="0">
                <a:ln cmpd="sng">
                  <a:solidFill>
                    <a:srgbClr val="FF0000"/>
                  </a:solidFill>
                </a:ln>
                <a:solidFill>
                  <a:srgbClr val="C00000"/>
                </a:solidFill>
              </a:rPr>
              <a:t>zanimivostih</a:t>
            </a:r>
            <a:r>
              <a:rPr lang="sl-SI" sz="2000" b="1" dirty="0">
                <a:solidFill>
                  <a:srgbClr val="C00000"/>
                </a:solidFill>
              </a:rPr>
              <a:t> iz </a:t>
            </a:r>
            <a:r>
              <a:rPr lang="sl-SI" sz="2000" b="1" dirty="0" err="1">
                <a:solidFill>
                  <a:srgbClr val="C00000"/>
                </a:solidFill>
              </a:rPr>
              <a:t>intergalaktične</a:t>
            </a:r>
            <a:r>
              <a:rPr lang="sl-SI" sz="2000" b="1" dirty="0">
                <a:solidFill>
                  <a:srgbClr val="C00000"/>
                </a:solidFill>
              </a:rPr>
              <a:t> enciklopedije in ko jih je tako pretopil in zamešal, odgovarjal tudi na prenekatero veliko vprašanje - Kaj je bistvo vesolja, Kaj je resničnost, Nam je dano spoznati pomen življenja - ne da bi pri tem morali jemati življenje kot smrtno resno zadevo. Avtor te nenavadne radijske igre je bil mladenič Douglas N. Adams (ki je bil zelo ponosen na začetnice svojega imena DNA), ki je študiral angleško literaturo in vneto oboževal vse vrste znanstvenih odkritij, hkrati pa bil od glave do peta izjemen pisec komedije. Ne nazadnje je sodeloval s članom skupine </a:t>
            </a:r>
            <a:r>
              <a:rPr lang="sl-SI" sz="2000" b="1" dirty="0" err="1">
                <a:solidFill>
                  <a:srgbClr val="C00000"/>
                </a:solidFill>
              </a:rPr>
              <a:t>Monty</a:t>
            </a:r>
            <a:r>
              <a:rPr lang="sl-SI" sz="2000" b="1" dirty="0">
                <a:solidFill>
                  <a:srgbClr val="C00000"/>
                </a:solidFill>
              </a:rPr>
              <a:t> </a:t>
            </a:r>
            <a:r>
              <a:rPr lang="sl-SI" sz="2000" b="1" dirty="0" err="1">
                <a:solidFill>
                  <a:srgbClr val="C00000"/>
                </a:solidFill>
              </a:rPr>
              <a:t>Python</a:t>
            </a:r>
            <a:r>
              <a:rPr lang="sl-SI" sz="2000" b="1" dirty="0">
                <a:solidFill>
                  <a:srgbClr val="C00000"/>
                </a:solidFill>
              </a:rPr>
              <a:t>, Grahamom </a:t>
            </a:r>
            <a:r>
              <a:rPr lang="sl-SI" sz="2000" b="1" dirty="0" err="1">
                <a:solidFill>
                  <a:srgbClr val="C00000"/>
                </a:solidFill>
              </a:rPr>
              <a:t>Chapmanom</a:t>
            </a:r>
            <a:r>
              <a:rPr lang="sl-SI" sz="2000" b="1" dirty="0">
                <a:solidFill>
                  <a:srgbClr val="C00000"/>
                </a:solidFill>
              </a:rPr>
              <a:t>. Adams je prišel do spoznanja, da je nujno potreben neke vrste priročnik za potovanja po galaksiji in da je kaj malo možnosti, da bi ga ljudje dobili, če ga ne bo napisal kar sam.</a:t>
            </a:r>
          </a:p>
        </p:txBody>
      </p:sp>
    </p:spTree>
    <p:extLst>
      <p:ext uri="{BB962C8B-B14F-4D97-AF65-F5344CB8AC3E}">
        <p14:creationId xmlns:p14="http://schemas.microsoft.com/office/powerpoint/2010/main" val="2152981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55576" y="751344"/>
            <a:ext cx="6984776"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sl-SI" sz="2000" b="1" dirty="0">
                <a:solidFill>
                  <a:srgbClr val="C00000"/>
                </a:solidFill>
              </a:rPr>
              <a:t>Po uspehu radijske igre je Adamsa povabil neki založnik, da po igri napiše tudi roman. Z njim se je vzpel na sam galaktični vrh uspešnic literarne srenje. Knjiga je postala mednarodna, lahko bi rekli, medplanetarna klasična uspešnica in po prvi jih je Adams napisal še pet </a:t>
            </a:r>
            <a:r>
              <a:rPr lang="sl-SI" sz="2000" b="1" dirty="0" smtClean="0">
                <a:solidFill>
                  <a:srgbClr val="C00000"/>
                </a:solidFill>
              </a:rPr>
              <a:t>ter </a:t>
            </a:r>
            <a:r>
              <a:rPr lang="sl-SI" sz="2000" b="1" dirty="0">
                <a:solidFill>
                  <a:srgbClr val="C00000"/>
                </a:solidFill>
              </a:rPr>
              <a:t>jih do svoje prezgodnje smrti prodal v več kot 15 milijonih izvodih. </a:t>
            </a:r>
            <a:endParaRPr lang="sl-SI" sz="2000" b="1" dirty="0" smtClean="0">
              <a:solidFill>
                <a:srgbClr val="C00000"/>
              </a:solidFill>
            </a:endParaRPr>
          </a:p>
          <a:p>
            <a:r>
              <a:rPr lang="sl-SI" sz="2000" b="1" dirty="0" smtClean="0">
                <a:solidFill>
                  <a:srgbClr val="C00000"/>
                </a:solidFill>
              </a:rPr>
              <a:t>Ne </a:t>
            </a:r>
            <a:r>
              <a:rPr lang="sl-SI" sz="2000" b="1" dirty="0">
                <a:solidFill>
                  <a:srgbClr val="C00000"/>
                </a:solidFill>
              </a:rPr>
              <a:t>nazadnje je </a:t>
            </a:r>
            <a:r>
              <a:rPr lang="sl-SI" sz="2000" b="1" dirty="0" err="1" smtClean="0">
                <a:solidFill>
                  <a:srgbClr val="C00000"/>
                </a:solidFill>
              </a:rPr>
              <a:t>Štoparski</a:t>
            </a:r>
            <a:r>
              <a:rPr lang="sl-SI" sz="2000" b="1" dirty="0" smtClean="0">
                <a:solidFill>
                  <a:srgbClr val="C00000"/>
                </a:solidFill>
              </a:rPr>
              <a:t> </a:t>
            </a:r>
            <a:r>
              <a:rPr lang="sl-SI" sz="2000" b="1" dirty="0">
                <a:solidFill>
                  <a:srgbClr val="C00000"/>
                </a:solidFill>
              </a:rPr>
              <a:t>vodnik kulturni fenomen posebne vrste; o </a:t>
            </a:r>
            <a:r>
              <a:rPr lang="sl-SI" sz="2000" b="1" dirty="0" smtClean="0">
                <a:solidFill>
                  <a:srgbClr val="C00000"/>
                </a:solidFill>
              </a:rPr>
              <a:t>knjigah </a:t>
            </a:r>
            <a:r>
              <a:rPr lang="sl-SI" sz="2000" b="1" dirty="0">
                <a:solidFill>
                  <a:srgbClr val="C00000"/>
                </a:solidFill>
              </a:rPr>
              <a:t>so se vrstile debate ljubiteljev, celo svetovno priznan </a:t>
            </a:r>
            <a:r>
              <a:rPr lang="sl-SI" sz="2000" b="1" dirty="0" err="1">
                <a:solidFill>
                  <a:srgbClr val="C00000"/>
                </a:solidFill>
              </a:rPr>
              <a:t>darwinist</a:t>
            </a:r>
            <a:r>
              <a:rPr lang="sl-SI" sz="2000" b="1" dirty="0">
                <a:solidFill>
                  <a:srgbClr val="C00000"/>
                </a:solidFill>
              </a:rPr>
              <a:t> Richard Dawkins in teoretični fizik </a:t>
            </a:r>
            <a:r>
              <a:rPr lang="sl-SI" sz="2000" b="1" dirty="0" err="1">
                <a:solidFill>
                  <a:srgbClr val="C00000"/>
                </a:solidFill>
              </a:rPr>
              <a:t>Stephen</a:t>
            </a:r>
            <a:r>
              <a:rPr lang="sl-SI" sz="2000" b="1" dirty="0">
                <a:solidFill>
                  <a:srgbClr val="C00000"/>
                </a:solidFill>
              </a:rPr>
              <a:t> </a:t>
            </a:r>
            <a:r>
              <a:rPr lang="sl-SI" sz="2000" b="1" dirty="0" err="1">
                <a:solidFill>
                  <a:srgbClr val="C00000"/>
                </a:solidFill>
              </a:rPr>
              <a:t>Hawkins</a:t>
            </a:r>
            <a:r>
              <a:rPr lang="sl-SI" sz="2000" b="1" dirty="0">
                <a:solidFill>
                  <a:srgbClr val="C00000"/>
                </a:solidFill>
              </a:rPr>
              <a:t> sta mimogrede, ob svojih razmišljanjih o najnovejših znanstvenih teorijah, večkrat posegla mednje in navrgla marsikatero bistro. Dva izmed Adamsovih največjih junakov in vzornikov, John </a:t>
            </a:r>
            <a:r>
              <a:rPr lang="sl-SI" sz="2000" b="1" dirty="0" err="1">
                <a:solidFill>
                  <a:srgbClr val="C00000"/>
                </a:solidFill>
              </a:rPr>
              <a:t>Cleese</a:t>
            </a:r>
            <a:r>
              <a:rPr lang="sl-SI" sz="2000" b="1" dirty="0">
                <a:solidFill>
                  <a:srgbClr val="C00000"/>
                </a:solidFill>
              </a:rPr>
              <a:t> in Paul </a:t>
            </a:r>
            <a:r>
              <a:rPr lang="sl-SI" sz="2000" b="1" dirty="0" err="1">
                <a:solidFill>
                  <a:srgbClr val="C00000"/>
                </a:solidFill>
              </a:rPr>
              <a:t>McCartney</a:t>
            </a:r>
            <a:r>
              <a:rPr lang="sl-SI" sz="2000" b="1" dirty="0">
                <a:solidFill>
                  <a:srgbClr val="C00000"/>
                </a:solidFill>
              </a:rPr>
              <a:t>, sta z njim sodelovala na veliko drugih projektih</a:t>
            </a:r>
            <a:r>
              <a:rPr lang="sl-SI" dirty="0"/>
              <a:t>.</a:t>
            </a:r>
          </a:p>
        </p:txBody>
      </p:sp>
    </p:spTree>
    <p:extLst>
      <p:ext uri="{BB962C8B-B14F-4D97-AF65-F5344CB8AC3E}">
        <p14:creationId xmlns:p14="http://schemas.microsoft.com/office/powerpoint/2010/main" val="3242154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Pravokotnik 1"/>
          <p:cNvSpPr/>
          <p:nvPr/>
        </p:nvSpPr>
        <p:spPr>
          <a:xfrm rot="21168174">
            <a:off x="251048" y="516912"/>
            <a:ext cx="8291013" cy="5170646"/>
          </a:xfrm>
          <a:prstGeom prst="rect">
            <a:avLst/>
          </a:prstGeom>
          <a:blipFill>
            <a:blip r:embed="rId3"/>
            <a:tile tx="0" ty="0" sx="100000" sy="100000" flip="none" algn="tl"/>
          </a:blipFill>
        </p:spPr>
        <p:txBody>
          <a:bodyPr wrap="square">
            <a:spAutoFit/>
          </a:bodyPr>
          <a:lstStyle/>
          <a:p>
            <a:r>
              <a:rPr lang="sl-SI" dirty="0"/>
              <a:t/>
            </a:r>
            <a:br>
              <a:rPr lang="sl-SI" dirty="0"/>
            </a:br>
            <a:r>
              <a:rPr lang="sl-SI" sz="2400" b="1" dirty="0">
                <a:solidFill>
                  <a:srgbClr val="FF0000"/>
                </a:solidFill>
              </a:rPr>
              <a:t>"</a:t>
            </a:r>
            <a:r>
              <a:rPr lang="sl-SI" sz="2400" b="1" dirty="0">
                <a:solidFill>
                  <a:srgbClr val="FF0000"/>
                </a:solidFill>
                <a:latin typeface="Berlin Sans FB Demi" panose="020E0802020502020306" pitchFamily="34" charset="0"/>
              </a:rPr>
              <a:t>Brez panike</a:t>
            </a:r>
            <a:r>
              <a:rPr lang="sl-SI" sz="2400" b="1" dirty="0" smtClean="0">
                <a:solidFill>
                  <a:srgbClr val="FF0000"/>
                </a:solidFill>
                <a:latin typeface="Berlin Sans FB Demi" panose="020E0802020502020306" pitchFamily="34" charset="0"/>
              </a:rPr>
              <a:t>."</a:t>
            </a:r>
            <a:r>
              <a:rPr lang="sl-SI" sz="2400" b="1" dirty="0">
                <a:solidFill>
                  <a:srgbClr val="FF0000"/>
                </a:solidFill>
                <a:latin typeface="Berlin Sans FB Demi" panose="020E0802020502020306" pitchFamily="34" charset="0"/>
              </a:rPr>
              <a:t/>
            </a:r>
            <a:br>
              <a:rPr lang="sl-SI" sz="2400" b="1" dirty="0">
                <a:solidFill>
                  <a:srgbClr val="FF0000"/>
                </a:solidFill>
                <a:latin typeface="Berlin Sans FB Demi" panose="020E0802020502020306" pitchFamily="34" charset="0"/>
              </a:rPr>
            </a:br>
            <a:r>
              <a:rPr lang="sl-SI" sz="2400" b="1" dirty="0">
                <a:solidFill>
                  <a:srgbClr val="FF0000"/>
                </a:solidFill>
                <a:latin typeface="Berlin Sans FB Demi" panose="020E0802020502020306" pitchFamily="34" charset="0"/>
              </a:rPr>
              <a:t/>
            </a:r>
            <a:br>
              <a:rPr lang="sl-SI" sz="2400" b="1" dirty="0">
                <a:solidFill>
                  <a:srgbClr val="FF0000"/>
                </a:solidFill>
                <a:latin typeface="Berlin Sans FB Demi" panose="020E0802020502020306" pitchFamily="34" charset="0"/>
              </a:rPr>
            </a:br>
            <a:r>
              <a:rPr lang="sl-SI" sz="2400" b="1" dirty="0" smtClean="0">
                <a:solidFill>
                  <a:srgbClr val="FF0000"/>
                </a:solidFill>
                <a:latin typeface="Berlin Sans FB Demi" panose="020E0802020502020306" pitchFamily="34" charset="0"/>
              </a:rPr>
              <a:t>"Nasvidenje, in hvala za vse ribe.“</a:t>
            </a:r>
          </a:p>
          <a:p>
            <a:r>
              <a:rPr lang="sl-SI" sz="2400" b="1" dirty="0" smtClean="0">
                <a:solidFill>
                  <a:srgbClr val="FF0000"/>
                </a:solidFill>
                <a:latin typeface="Berlin Sans FB Demi" panose="020E0802020502020306" pitchFamily="34" charset="0"/>
              </a:rPr>
              <a:t/>
            </a:r>
            <a:br>
              <a:rPr lang="sl-SI" sz="2400" b="1" dirty="0" smtClean="0">
                <a:solidFill>
                  <a:srgbClr val="FF0000"/>
                </a:solidFill>
                <a:latin typeface="Berlin Sans FB Demi" panose="020E0802020502020306" pitchFamily="34" charset="0"/>
              </a:rPr>
            </a:br>
            <a:r>
              <a:rPr lang="sl-SI" sz="2400" b="1" dirty="0" smtClean="0">
                <a:solidFill>
                  <a:srgbClr val="FF0000"/>
                </a:solidFill>
                <a:latin typeface="Berlin Sans FB Demi" panose="020E0802020502020306" pitchFamily="34" charset="0"/>
              </a:rPr>
              <a:t>"Odgovor na Temeljno vprašanje o Življenju, Vesolju in Vsem, je 42.“</a:t>
            </a:r>
          </a:p>
          <a:p>
            <a:r>
              <a:rPr lang="sl-SI" sz="2400" b="1" dirty="0">
                <a:solidFill>
                  <a:srgbClr val="FF0000"/>
                </a:solidFill>
                <a:latin typeface="Berlin Sans FB Demi" panose="020E0802020502020306" pitchFamily="34" charset="0"/>
              </a:rPr>
              <a:t/>
            </a:r>
            <a:br>
              <a:rPr lang="sl-SI" sz="2400" b="1" dirty="0">
                <a:solidFill>
                  <a:srgbClr val="FF0000"/>
                </a:solidFill>
                <a:latin typeface="Berlin Sans FB Demi" panose="020E0802020502020306" pitchFamily="34" charset="0"/>
              </a:rPr>
            </a:br>
            <a:r>
              <a:rPr lang="sl-SI" sz="2400" b="1" dirty="0">
                <a:solidFill>
                  <a:srgbClr val="FF0000"/>
                </a:solidFill>
                <a:latin typeface="Berlin Sans FB Demi" panose="020E0802020502020306" pitchFamily="34" charset="0"/>
              </a:rPr>
              <a:t>"Vodnik je dokončen. Resničnost je pogosto netočna." </a:t>
            </a:r>
            <a:br>
              <a:rPr lang="sl-SI" sz="2400" b="1" dirty="0">
                <a:solidFill>
                  <a:srgbClr val="FF0000"/>
                </a:solidFill>
                <a:latin typeface="Berlin Sans FB Demi" panose="020E0802020502020306" pitchFamily="34" charset="0"/>
              </a:rPr>
            </a:br>
            <a:r>
              <a:rPr lang="sl-SI" sz="2400" b="1" dirty="0">
                <a:solidFill>
                  <a:srgbClr val="FF0000"/>
                </a:solidFill>
                <a:latin typeface="Berlin Sans FB Demi" panose="020E0802020502020306" pitchFamily="34" charset="0"/>
              </a:rPr>
              <a:t/>
            </a:r>
            <a:br>
              <a:rPr lang="sl-SI" sz="2400" b="1" dirty="0">
                <a:solidFill>
                  <a:srgbClr val="FF0000"/>
                </a:solidFill>
                <a:latin typeface="Berlin Sans FB Demi" panose="020E0802020502020306" pitchFamily="34" charset="0"/>
              </a:rPr>
            </a:br>
            <a:r>
              <a:rPr lang="sl-SI" sz="2400" b="1" dirty="0">
                <a:solidFill>
                  <a:srgbClr val="FF0000"/>
                </a:solidFill>
                <a:latin typeface="Berlin Sans FB Demi" panose="020E0802020502020306" pitchFamily="34" charset="0"/>
              </a:rPr>
              <a:t>"Veliko rajši bi bil srečen, kot to, da imam kadarkoli prav</a:t>
            </a:r>
            <a:r>
              <a:rPr lang="sl-SI" sz="2400" b="1" dirty="0" smtClean="0">
                <a:solidFill>
                  <a:srgbClr val="FF0000"/>
                </a:solidFill>
                <a:latin typeface="Berlin Sans FB Demi" panose="020E0802020502020306" pitchFamily="34" charset="0"/>
              </a:rPr>
              <a:t>.„</a:t>
            </a:r>
          </a:p>
          <a:p>
            <a:r>
              <a:rPr lang="sl-SI" sz="2400" b="1" dirty="0" smtClean="0">
                <a:solidFill>
                  <a:srgbClr val="FF0000"/>
                </a:solidFill>
                <a:latin typeface="Berlin Sans FB Demi" panose="020E0802020502020306" pitchFamily="34" charset="0"/>
              </a:rPr>
              <a:t> </a:t>
            </a:r>
          </a:p>
          <a:p>
            <a:r>
              <a:rPr lang="sl-SI" sz="2400" b="1" dirty="0" smtClean="0">
                <a:solidFill>
                  <a:srgbClr val="FF0000"/>
                </a:solidFill>
                <a:latin typeface="Berlin Sans FB Demi" panose="020E0802020502020306" pitchFamily="34" charset="0"/>
              </a:rPr>
              <a:t>"</a:t>
            </a:r>
            <a:r>
              <a:rPr lang="sl-SI" sz="2400" b="1" dirty="0">
                <a:solidFill>
                  <a:srgbClr val="FF0000"/>
                </a:solidFill>
                <a:latin typeface="Berlin Sans FB Demi" panose="020E0802020502020306" pitchFamily="34" charset="0"/>
              </a:rPr>
              <a:t>Ladje visijo na nebu, na podoben način, kot opeke ne</a:t>
            </a:r>
            <a:r>
              <a:rPr lang="sl-SI" sz="2400" b="1" dirty="0" smtClean="0">
                <a:solidFill>
                  <a:srgbClr val="FF0000"/>
                </a:solidFill>
                <a:latin typeface="Berlin Sans FB Demi" panose="020E0802020502020306" pitchFamily="34" charset="0"/>
              </a:rPr>
              <a:t>."</a:t>
            </a:r>
            <a:r>
              <a:rPr lang="sl-SI" sz="2400" b="1" dirty="0">
                <a:solidFill>
                  <a:srgbClr val="FF0000"/>
                </a:solidFill>
                <a:latin typeface="Berlin Sans FB Demi" panose="020E0802020502020306" pitchFamily="34" charset="0"/>
              </a:rPr>
              <a:t/>
            </a:r>
            <a:br>
              <a:rPr lang="sl-SI" sz="2400" b="1" dirty="0">
                <a:solidFill>
                  <a:srgbClr val="FF0000"/>
                </a:solidFill>
                <a:latin typeface="Berlin Sans FB Demi" panose="020E0802020502020306" pitchFamily="34" charset="0"/>
              </a:rPr>
            </a:br>
            <a:endParaRPr lang="sl-SI" sz="2400" b="1"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229076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Naslov 8"/>
          <p:cNvSpPr>
            <a:spLocks noGrp="1"/>
          </p:cNvSpPr>
          <p:nvPr>
            <p:ph type="title"/>
          </p:nvPr>
        </p:nvSpPr>
        <p:spPr/>
        <p:txBody>
          <a:bodyPr/>
          <a:lstStyle/>
          <a:p>
            <a:r>
              <a:rPr lang="sl-SI" smtClean="0"/>
              <a:t/>
            </a:r>
            <a:br>
              <a:rPr lang="sl-SI" smtClean="0"/>
            </a:br>
            <a:r>
              <a:rPr lang="sl-SI" smtClean="0"/>
              <a:t/>
            </a:r>
            <a:br>
              <a:rPr lang="sl-SI" smtClean="0"/>
            </a:br>
            <a:r>
              <a:rPr lang="sl-SI" smtClean="0"/>
              <a:t>Viri:</a:t>
            </a:r>
            <a:br>
              <a:rPr lang="sl-SI" smtClean="0"/>
            </a:br>
            <a:endParaRPr lang="sl-SI" dirty="0"/>
          </a:p>
        </p:txBody>
      </p:sp>
      <p:pic>
        <p:nvPicPr>
          <p:cNvPr id="5" name="Ograda vsebine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12160" y="4293096"/>
            <a:ext cx="2340124" cy="1755093"/>
          </a:xfrm>
        </p:spPr>
      </p:pic>
      <p:sp>
        <p:nvSpPr>
          <p:cNvPr id="2" name="Ograda vsebine 1"/>
          <p:cNvSpPr>
            <a:spLocks noGrp="1"/>
          </p:cNvSpPr>
          <p:nvPr>
            <p:ph sz="half" idx="2"/>
          </p:nvPr>
        </p:nvSpPr>
        <p:spPr>
          <a:xfrm>
            <a:off x="1259632" y="1700808"/>
            <a:ext cx="5832648" cy="1728192"/>
          </a:xfrm>
          <a:ln>
            <a:solidFill>
              <a:schemeClr val="accent1"/>
            </a:solidFill>
          </a:ln>
        </p:spPr>
        <p:txBody>
          <a:bodyPr/>
          <a:lstStyle/>
          <a:p>
            <a:r>
              <a:rPr lang="sl-SI" sz="1400" smtClean="0"/>
              <a:t>ttps://www.google.si/search?q=štoparski+vodnik+po+galaksiji&amp;source=lnms&amp;tbm=isch&amp;sa=X&amp;ved=0ahUKEwiaxICCus7lAhWGLVAKHarpAHkQ_AUIESgB&amp;biw=1626&amp;bih=776</a:t>
            </a:r>
          </a:p>
          <a:p>
            <a:r>
              <a:rPr lang="sl-SI" sz="1400" smtClean="0">
                <a:hlinkClick r:id="rId4"/>
              </a:rPr>
              <a:t>https://www.kolosej.si/filmi/film/stoparski_vodnik_po_galaksiji/</a:t>
            </a:r>
            <a:r>
              <a:rPr lang="sl-SI" sz="1400" smtClean="0"/>
              <a:t> </a:t>
            </a:r>
          </a:p>
          <a:p>
            <a:r>
              <a:rPr lang="sl-SI" sz="1400" smtClean="0"/>
              <a:t>https://dijaski.net/gradivo/slo_dob_adams_douglas_stoparski_vodnik_po_galaksiji_02__predstavitev</a:t>
            </a:r>
            <a:endParaRPr lang="sl-SI" sz="1400" dirty="0"/>
          </a:p>
        </p:txBody>
      </p:sp>
    </p:spTree>
    <p:extLst>
      <p:ext uri="{BB962C8B-B14F-4D97-AF65-F5344CB8AC3E}">
        <p14:creationId xmlns:p14="http://schemas.microsoft.com/office/powerpoint/2010/main" val="3848647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616" y="1124744"/>
            <a:ext cx="7992888" cy="5328592"/>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43393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332656"/>
            <a:ext cx="6696744" cy="591545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56000"/>
            <a:lum/>
          </a:blip>
          <a:srcRect/>
          <a:stretch>
            <a:fillRect/>
          </a:stretch>
        </a:blipFill>
        <a:effectLst/>
      </p:bgPr>
    </p:bg>
    <p:spTree>
      <p:nvGrpSpPr>
        <p:cNvPr id="1" name=""/>
        <p:cNvGrpSpPr/>
        <p:nvPr/>
      </p:nvGrpSpPr>
      <p:grpSpPr>
        <a:xfrm>
          <a:off x="0" y="0"/>
          <a:ext cx="0" cy="0"/>
          <a:chOff x="0" y="0"/>
          <a:chExt cx="0" cy="0"/>
        </a:xfrm>
      </p:grpSpPr>
      <p:pic>
        <p:nvPicPr>
          <p:cNvPr id="5124" name="Picture 4" descr="hitchhikers_guide_to_the_galaxy_v1">
            <a:extLst>
              <a:ext uri="{FF2B5EF4-FFF2-40B4-BE49-F238E27FC236}">
                <a16:creationId xmlns="" xmlns:a16="http://schemas.microsoft.com/office/drawing/2014/main" id="{8E912EB7-CE24-49DE-8477-A5963DCA00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124744"/>
            <a:ext cx="3506822" cy="5256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 xmlns:a16="http://schemas.microsoft.com/office/drawing/2014/main" id="{BA34D80A-3FF0-4449-9AB5-8A7DE3F46B25}"/>
              </a:ext>
            </a:extLst>
          </p:cNvPr>
          <p:cNvSpPr>
            <a:spLocks noGrp="1" noChangeArrowheads="1"/>
          </p:cNvSpPr>
          <p:nvPr>
            <p:ph type="title"/>
          </p:nvPr>
        </p:nvSpPr>
        <p:spPr/>
        <p:txBody>
          <a:bodyPr/>
          <a:lstStyle/>
          <a:p>
            <a:r>
              <a:rPr lang="sl-SI" altLang="sl-SI" b="1">
                <a:solidFill>
                  <a:srgbClr val="FF3300"/>
                </a:solidFill>
                <a:latin typeface="Arial Black" panose="020B0A04020102020204" pitchFamily="34" charset="0"/>
              </a:rPr>
              <a:t>Douglas Adams</a:t>
            </a:r>
          </a:p>
        </p:txBody>
      </p:sp>
      <p:pic>
        <p:nvPicPr>
          <p:cNvPr id="5" name="Ograda vsebine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63417" y="1772816"/>
            <a:ext cx="4512502" cy="3384376"/>
          </a:xfrm>
        </p:spPr>
      </p:pic>
      <p:pic>
        <p:nvPicPr>
          <p:cNvPr id="7" name="Ograda vsebine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21142" y="1772816"/>
            <a:ext cx="3397780" cy="3600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a:extLst>
              <a:ext uri="{FF2B5EF4-FFF2-40B4-BE49-F238E27FC236}">
                <a16:creationId xmlns="" xmlns:a16="http://schemas.microsoft.com/office/drawing/2014/main" id="{66CB36E5-FD19-4CEC-8D5C-76C6D67ACE75}"/>
              </a:ext>
            </a:extLst>
          </p:cNvPr>
          <p:cNvSpPr>
            <a:spLocks noGrp="1" noChangeArrowheads="1"/>
          </p:cNvSpPr>
          <p:nvPr>
            <p:ph type="title"/>
          </p:nvPr>
        </p:nvSpPr>
        <p:spPr/>
        <p:txBody>
          <a:bodyPr/>
          <a:lstStyle/>
          <a:p>
            <a:r>
              <a:rPr lang="sl-SI" altLang="sl-SI" sz="5400" b="1" dirty="0" smtClean="0">
                <a:solidFill>
                  <a:srgbClr val="FFFF00"/>
                </a:solidFill>
                <a:latin typeface="Britannic Bold" panose="020B0903060703020204" pitchFamily="34" charset="0"/>
              </a:rPr>
              <a:t>KNJIGE</a:t>
            </a:r>
            <a:endParaRPr lang="sl-SI" altLang="sl-SI" sz="5400" b="1" dirty="0">
              <a:solidFill>
                <a:srgbClr val="FFFF00"/>
              </a:solidFill>
              <a:latin typeface="Britannic Bold" panose="020B0903060703020204" pitchFamily="34" charset="0"/>
            </a:endParaRPr>
          </a:p>
        </p:txBody>
      </p:sp>
      <p:pic>
        <p:nvPicPr>
          <p:cNvPr id="9222" name="Picture 6" descr="60630446">
            <a:extLst>
              <a:ext uri="{FF2B5EF4-FFF2-40B4-BE49-F238E27FC236}">
                <a16:creationId xmlns="" xmlns:a16="http://schemas.microsoft.com/office/drawing/2014/main" id="{4F7E14AC-3F70-4C21-B8F8-A4811B877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396" y="2249612"/>
            <a:ext cx="1857174" cy="2475532"/>
          </a:xfrm>
          <a:prstGeom prst="rect">
            <a:avLst/>
          </a:prstGeom>
          <a:noFill/>
          <a:extLst>
            <a:ext uri="{909E8E84-426E-40DD-AFC4-6F175D3DCCD1}">
              <a14:hiddenFill xmlns:a14="http://schemas.microsoft.com/office/drawing/2010/main">
                <a:solidFill>
                  <a:srgbClr val="FFFFFF"/>
                </a:solidFill>
              </a14:hiddenFill>
            </a:ext>
          </a:extLst>
        </p:spPr>
      </p:pic>
      <p:sp>
        <p:nvSpPr>
          <p:cNvPr id="9223" name="Text Box 7">
            <a:extLst>
              <a:ext uri="{FF2B5EF4-FFF2-40B4-BE49-F238E27FC236}">
                <a16:creationId xmlns="" xmlns:a16="http://schemas.microsoft.com/office/drawing/2014/main" id="{8C838B58-5938-49C4-88F0-52CE373F40A6}"/>
              </a:ext>
            </a:extLst>
          </p:cNvPr>
          <p:cNvSpPr txBox="1">
            <a:spLocks noChangeArrowheads="1"/>
          </p:cNvSpPr>
          <p:nvPr/>
        </p:nvSpPr>
        <p:spPr bwMode="auto">
          <a:xfrm>
            <a:off x="250825" y="5229225"/>
            <a:ext cx="34559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b="1" dirty="0" smtClean="0">
                <a:solidFill>
                  <a:srgbClr val="FF0000"/>
                </a:solidFill>
                <a:latin typeface="Arial Black" panose="020B0A04020102020204" pitchFamily="34" charset="0"/>
              </a:rPr>
              <a:t>Holistična detektivska agencija Dirka </a:t>
            </a:r>
            <a:r>
              <a:rPr lang="sl-SI" altLang="sl-SI" b="1" dirty="0" err="1" smtClean="0">
                <a:solidFill>
                  <a:srgbClr val="FF0000"/>
                </a:solidFill>
                <a:latin typeface="Arial Black" panose="020B0A04020102020204" pitchFamily="34" charset="0"/>
              </a:rPr>
              <a:t>Gentlyja</a:t>
            </a:r>
            <a:r>
              <a:rPr lang="sl-SI" altLang="sl-SI" b="1" dirty="0" smtClean="0">
                <a:solidFill>
                  <a:srgbClr val="FF0000"/>
                </a:solidFill>
                <a:latin typeface="Arial Black" panose="020B0A04020102020204" pitchFamily="34" charset="0"/>
              </a:rPr>
              <a:t> </a:t>
            </a:r>
            <a:endParaRPr lang="sl-SI" altLang="sl-SI" b="1" dirty="0">
              <a:solidFill>
                <a:srgbClr val="FF0000"/>
              </a:solidFill>
              <a:latin typeface="Arial Black" panose="020B0A04020102020204" pitchFamily="34" charset="0"/>
            </a:endParaRPr>
          </a:p>
        </p:txBody>
      </p:sp>
      <p:pic>
        <p:nvPicPr>
          <p:cNvPr id="9227" name="Picture 11" descr="image">
            <a:extLst>
              <a:ext uri="{FF2B5EF4-FFF2-40B4-BE49-F238E27FC236}">
                <a16:creationId xmlns="" xmlns:a16="http://schemas.microsoft.com/office/drawing/2014/main" id="{0D328105-12DF-4CFB-9FEC-D5DBE6C279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996" y="1916832"/>
            <a:ext cx="170212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zultat iskanja slik za adams zadnja priložn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090834"/>
            <a:ext cx="2520279" cy="4484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adams zvezdna ladja titan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1767136"/>
            <a:ext cx="2000250" cy="3124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Pravokotnik 1"/>
          <p:cNvSpPr/>
          <p:nvPr/>
        </p:nvSpPr>
        <p:spPr>
          <a:xfrm>
            <a:off x="1115616" y="332656"/>
            <a:ext cx="6048672" cy="6555641"/>
          </a:xfrm>
          <a:prstGeom prst="rect">
            <a:avLst/>
          </a:prstGeom>
        </p:spPr>
        <p:txBody>
          <a:bodyPr wrap="square">
            <a:spAutoFit/>
          </a:bodyPr>
          <a:lstStyle/>
          <a:p>
            <a:r>
              <a:rPr lang="sl-SI" sz="2800" b="1" dirty="0">
                <a:solidFill>
                  <a:srgbClr val="FF3300"/>
                </a:solidFill>
              </a:rPr>
              <a:t>Douglas </a:t>
            </a:r>
            <a:r>
              <a:rPr lang="sl-SI" sz="2800" b="1" dirty="0" err="1">
                <a:solidFill>
                  <a:srgbClr val="FF3300"/>
                </a:solidFill>
              </a:rPr>
              <a:t>Noël</a:t>
            </a:r>
            <a:r>
              <a:rPr lang="sl-SI" sz="2800" b="1" dirty="0">
                <a:solidFill>
                  <a:srgbClr val="FF3300"/>
                </a:solidFill>
              </a:rPr>
              <a:t> Adams</a:t>
            </a:r>
            <a:r>
              <a:rPr lang="sl-SI" sz="2800" b="1" dirty="0">
                <a:solidFill>
                  <a:srgbClr val="3366FF"/>
                </a:solidFill>
              </a:rPr>
              <a:t>, </a:t>
            </a:r>
            <a:r>
              <a:rPr lang="sl-SI" sz="2800" b="1" dirty="0">
                <a:solidFill>
                  <a:srgbClr val="3366FF"/>
                </a:solidFill>
                <a:hlinkClick r:id="rId2" tooltip="Angleži"/>
              </a:rPr>
              <a:t>angleški</a:t>
            </a:r>
            <a:r>
              <a:rPr lang="sl-SI" sz="2800" b="1" dirty="0">
                <a:solidFill>
                  <a:srgbClr val="3366FF"/>
                </a:solidFill>
              </a:rPr>
              <a:t> </a:t>
            </a:r>
            <a:r>
              <a:rPr lang="sl-SI" sz="2800" b="1" dirty="0">
                <a:solidFill>
                  <a:srgbClr val="3366FF"/>
                </a:solidFill>
                <a:hlinkClick r:id="rId3" tooltip="Pisatelj"/>
              </a:rPr>
              <a:t>pisatelj</a:t>
            </a:r>
            <a:r>
              <a:rPr lang="sl-SI" sz="2800" b="1" dirty="0">
                <a:solidFill>
                  <a:srgbClr val="3366FF"/>
                </a:solidFill>
              </a:rPr>
              <a:t>, </a:t>
            </a:r>
            <a:r>
              <a:rPr lang="sl-SI" sz="2800" b="1" dirty="0">
                <a:solidFill>
                  <a:srgbClr val="3366FF"/>
                </a:solidFill>
                <a:hlinkClick r:id="rId4" tooltip="Humorist (stran ne obstaja)"/>
              </a:rPr>
              <a:t>humorist</a:t>
            </a:r>
            <a:r>
              <a:rPr lang="sl-SI" sz="2800" b="1" dirty="0">
                <a:solidFill>
                  <a:srgbClr val="3366FF"/>
                </a:solidFill>
              </a:rPr>
              <a:t> in </a:t>
            </a:r>
            <a:r>
              <a:rPr lang="sl-SI" sz="2800" b="1" dirty="0">
                <a:solidFill>
                  <a:srgbClr val="3366FF"/>
                </a:solidFill>
                <a:hlinkClick r:id="rId5" tooltip="Dramatik"/>
              </a:rPr>
              <a:t>dramatik</a:t>
            </a:r>
            <a:r>
              <a:rPr lang="sl-SI" sz="2800" b="1" dirty="0" smtClean="0">
                <a:solidFill>
                  <a:srgbClr val="3366FF"/>
                </a:solidFill>
              </a:rPr>
              <a:t>,</a:t>
            </a:r>
          </a:p>
          <a:p>
            <a:endParaRPr lang="sl-SI" sz="2800" b="1" dirty="0" smtClean="0">
              <a:solidFill>
                <a:srgbClr val="3366FF"/>
              </a:solidFill>
            </a:endParaRPr>
          </a:p>
          <a:p>
            <a:r>
              <a:rPr lang="sl-SI" sz="2800" b="1" dirty="0" smtClean="0">
                <a:solidFill>
                  <a:srgbClr val="00B0F0"/>
                </a:solidFill>
                <a:hlinkClick r:id="rId6" tooltip="11. marec"/>
              </a:rPr>
              <a:t>*</a:t>
            </a:r>
            <a:r>
              <a:rPr lang="sl-SI" sz="2800" b="1" dirty="0" smtClean="0">
                <a:solidFill>
                  <a:srgbClr val="3366FF"/>
                </a:solidFill>
                <a:hlinkClick r:id="rId6" tooltip="11. marec"/>
              </a:rPr>
              <a:t> 11</a:t>
            </a:r>
            <a:r>
              <a:rPr lang="sl-SI" sz="2800" b="1" dirty="0">
                <a:solidFill>
                  <a:srgbClr val="3366FF"/>
                </a:solidFill>
                <a:hlinkClick r:id="rId6" tooltip="11. marec"/>
              </a:rPr>
              <a:t>. marec</a:t>
            </a:r>
            <a:r>
              <a:rPr lang="sl-SI" sz="2800" b="1" dirty="0">
                <a:solidFill>
                  <a:srgbClr val="3366FF"/>
                </a:solidFill>
              </a:rPr>
              <a:t> </a:t>
            </a:r>
            <a:r>
              <a:rPr lang="sl-SI" sz="2800" b="1" dirty="0">
                <a:solidFill>
                  <a:srgbClr val="3366FF"/>
                </a:solidFill>
                <a:hlinkClick r:id="rId7" tooltip="1952"/>
              </a:rPr>
              <a:t>1952</a:t>
            </a:r>
            <a:r>
              <a:rPr lang="sl-SI" sz="2800" b="1" dirty="0">
                <a:solidFill>
                  <a:srgbClr val="3366FF"/>
                </a:solidFill>
              </a:rPr>
              <a:t>, </a:t>
            </a:r>
            <a:r>
              <a:rPr lang="sl-SI" sz="2800" b="1" dirty="0">
                <a:solidFill>
                  <a:srgbClr val="3366FF"/>
                </a:solidFill>
                <a:hlinkClick r:id="rId8" tooltip="Cambridge"/>
              </a:rPr>
              <a:t>Cambridge</a:t>
            </a:r>
            <a:r>
              <a:rPr lang="sl-SI" sz="2800" b="1" dirty="0">
                <a:solidFill>
                  <a:srgbClr val="3366FF"/>
                </a:solidFill>
              </a:rPr>
              <a:t>, </a:t>
            </a:r>
            <a:r>
              <a:rPr lang="sl-SI" sz="2800" b="1" dirty="0">
                <a:solidFill>
                  <a:srgbClr val="3366FF"/>
                </a:solidFill>
                <a:hlinkClick r:id="rId9" tooltip="Anglija"/>
              </a:rPr>
              <a:t>Anglija</a:t>
            </a:r>
            <a:r>
              <a:rPr lang="sl-SI" sz="2800" b="1" dirty="0" smtClean="0">
                <a:solidFill>
                  <a:srgbClr val="3366FF"/>
                </a:solidFill>
              </a:rPr>
              <a:t>,</a:t>
            </a:r>
          </a:p>
          <a:p>
            <a:r>
              <a:rPr lang="sl-SI" sz="2800" b="1" dirty="0" smtClean="0">
                <a:solidFill>
                  <a:srgbClr val="3366FF"/>
                </a:solidFill>
              </a:rPr>
              <a:t> </a:t>
            </a:r>
          </a:p>
          <a:p>
            <a:r>
              <a:rPr lang="sl-SI" sz="2800" b="1" dirty="0" smtClean="0">
                <a:solidFill>
                  <a:srgbClr val="3366FF"/>
                </a:solidFill>
              </a:rPr>
              <a:t>† </a:t>
            </a:r>
            <a:r>
              <a:rPr lang="sl-SI" sz="2800" b="1" dirty="0">
                <a:solidFill>
                  <a:srgbClr val="3366FF"/>
                </a:solidFill>
                <a:hlinkClick r:id="rId10" tooltip="11. maj"/>
              </a:rPr>
              <a:t>11. maj</a:t>
            </a:r>
            <a:r>
              <a:rPr lang="sl-SI" sz="2800" b="1" dirty="0">
                <a:solidFill>
                  <a:srgbClr val="3366FF"/>
                </a:solidFill>
              </a:rPr>
              <a:t> </a:t>
            </a:r>
            <a:r>
              <a:rPr lang="sl-SI" sz="2800" b="1" dirty="0">
                <a:solidFill>
                  <a:srgbClr val="3366FF"/>
                </a:solidFill>
                <a:hlinkClick r:id="rId11" tooltip="2001"/>
              </a:rPr>
              <a:t>2001</a:t>
            </a:r>
            <a:r>
              <a:rPr lang="sl-SI" sz="2800" b="1" dirty="0">
                <a:solidFill>
                  <a:srgbClr val="3366FF"/>
                </a:solidFill>
              </a:rPr>
              <a:t>, </a:t>
            </a:r>
            <a:r>
              <a:rPr lang="sl-SI" sz="2800" b="1" dirty="0">
                <a:solidFill>
                  <a:srgbClr val="3366FF"/>
                </a:solidFill>
                <a:hlinkClick r:id="rId12" tooltip="Santa Barbara (stran ne obstaja)"/>
              </a:rPr>
              <a:t>Santa Barbara</a:t>
            </a:r>
            <a:r>
              <a:rPr lang="sl-SI" sz="2800" b="1" dirty="0">
                <a:solidFill>
                  <a:srgbClr val="3366FF"/>
                </a:solidFill>
              </a:rPr>
              <a:t>, </a:t>
            </a:r>
            <a:r>
              <a:rPr lang="sl-SI" sz="2800" b="1" dirty="0">
                <a:solidFill>
                  <a:srgbClr val="3366FF"/>
                </a:solidFill>
                <a:hlinkClick r:id="rId13" tooltip="Kalifornija"/>
              </a:rPr>
              <a:t>Kalifornija</a:t>
            </a:r>
            <a:r>
              <a:rPr lang="sl-SI" sz="2800" b="1" dirty="0">
                <a:solidFill>
                  <a:srgbClr val="3366FF"/>
                </a:solidFill>
              </a:rPr>
              <a:t>, </a:t>
            </a:r>
            <a:r>
              <a:rPr lang="sl-SI" sz="2800" b="1" dirty="0">
                <a:solidFill>
                  <a:srgbClr val="3366FF"/>
                </a:solidFill>
                <a:hlinkClick r:id="rId14" tooltip="Združene države Amerike"/>
              </a:rPr>
              <a:t>ZDA</a:t>
            </a:r>
            <a:r>
              <a:rPr lang="sl-SI" sz="2800" b="1" dirty="0">
                <a:solidFill>
                  <a:srgbClr val="3366FF"/>
                </a:solidFill>
              </a:rPr>
              <a:t>. </a:t>
            </a:r>
            <a:endParaRPr lang="sl-SI" sz="2800" b="1" dirty="0" smtClean="0">
              <a:solidFill>
                <a:srgbClr val="3366FF"/>
              </a:solidFill>
            </a:endParaRPr>
          </a:p>
          <a:p>
            <a:endParaRPr lang="sl-SI" sz="2800" b="1" dirty="0">
              <a:solidFill>
                <a:srgbClr val="3366FF"/>
              </a:solidFill>
            </a:endParaRPr>
          </a:p>
          <a:p>
            <a:r>
              <a:rPr lang="sl-SI" sz="2800" b="1" dirty="0">
                <a:solidFill>
                  <a:srgbClr val="3366FF"/>
                </a:solidFill>
              </a:rPr>
              <a:t>Najbolj je znan po seriji satiričnih </a:t>
            </a:r>
            <a:r>
              <a:rPr lang="sl-SI" sz="2800" b="1" dirty="0">
                <a:solidFill>
                  <a:srgbClr val="3366FF"/>
                </a:solidFill>
                <a:hlinkClick r:id="rId15" tooltip="Znanstvenofantastični roman"/>
              </a:rPr>
              <a:t>znanstvenofantastičnih romanov</a:t>
            </a:r>
            <a:r>
              <a:rPr lang="sl-SI" sz="2800" b="1" dirty="0">
                <a:solidFill>
                  <a:srgbClr val="3366FF"/>
                </a:solidFill>
              </a:rPr>
              <a:t> z naslovom </a:t>
            </a:r>
            <a:r>
              <a:rPr lang="sl-SI" sz="2800" b="1" i="1" dirty="0" err="1">
                <a:solidFill>
                  <a:srgbClr val="FF0000"/>
                </a:solidFill>
              </a:rPr>
              <a:t>Štoparski</a:t>
            </a:r>
            <a:r>
              <a:rPr lang="sl-SI" sz="2800" b="1" i="1" dirty="0">
                <a:solidFill>
                  <a:srgbClr val="FF0000"/>
                </a:solidFill>
              </a:rPr>
              <a:t> vodnik po galaksiji</a:t>
            </a:r>
            <a:r>
              <a:rPr lang="sl-SI" sz="2800" b="1" dirty="0">
                <a:solidFill>
                  <a:srgbClr val="FF0000"/>
                </a:solidFill>
              </a:rPr>
              <a:t>, </a:t>
            </a:r>
            <a:r>
              <a:rPr lang="sl-SI" sz="2800" b="1" dirty="0">
                <a:solidFill>
                  <a:srgbClr val="3366FF"/>
                </a:solidFill>
              </a:rPr>
              <a:t>»trilogiji v petih delih«, ki jo je napisal med letoma 1979 in 1992.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The%20Hitchhikers%20Guide%20To%20The%20Galaxy-17">
            <a:extLst>
              <a:ext uri="{FF2B5EF4-FFF2-40B4-BE49-F238E27FC236}">
                <a16:creationId xmlns="" xmlns:a16="http://schemas.microsoft.com/office/drawing/2014/main" id="{4807B2FA-5D63-4276-9E0B-DB22914C04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319401"/>
            <a:ext cx="3413675" cy="2560622"/>
          </a:xfrm>
          <a:prstGeom prst="rect">
            <a:avLst/>
          </a:prstGeom>
          <a:noFill/>
          <a:extLst>
            <a:ext uri="{909E8E84-426E-40DD-AFC4-6F175D3DCCD1}">
              <a14:hiddenFill xmlns:a14="http://schemas.microsoft.com/office/drawing/2010/main">
                <a:solidFill>
                  <a:srgbClr val="FFFFFF"/>
                </a:solidFill>
              </a14:hiddenFill>
            </a:ext>
          </a:extLst>
        </p:spPr>
      </p:pic>
      <p:sp>
        <p:nvSpPr>
          <p:cNvPr id="13320" name="Text Box 8">
            <a:extLst>
              <a:ext uri="{FF2B5EF4-FFF2-40B4-BE49-F238E27FC236}">
                <a16:creationId xmlns="" xmlns:a16="http://schemas.microsoft.com/office/drawing/2014/main" id="{81E9597F-FE80-4EEE-B6C6-21F81C300368}"/>
              </a:ext>
            </a:extLst>
          </p:cNvPr>
          <p:cNvSpPr txBox="1">
            <a:spLocks noChangeArrowheads="1"/>
          </p:cNvSpPr>
          <p:nvPr/>
        </p:nvSpPr>
        <p:spPr bwMode="auto">
          <a:xfrm rot="10800000" flipV="1">
            <a:off x="2246389" y="3428999"/>
            <a:ext cx="12959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l-SI" altLang="sl-SI" sz="2400" b="1" dirty="0" err="1" smtClean="0">
                <a:solidFill>
                  <a:srgbClr val="FFFF00"/>
                </a:solidFill>
              </a:rPr>
              <a:t>Vogon</a:t>
            </a:r>
            <a:endParaRPr lang="sl-SI" altLang="sl-SI" sz="2400" b="1" dirty="0">
              <a:solidFill>
                <a:srgbClr val="FFFF00"/>
              </a:solidFill>
            </a:endParaRPr>
          </a:p>
        </p:txBody>
      </p:sp>
      <p:pic>
        <p:nvPicPr>
          <p:cNvPr id="13322" name="Picture 10" descr="magrathea">
            <a:extLst>
              <a:ext uri="{FF2B5EF4-FFF2-40B4-BE49-F238E27FC236}">
                <a16:creationId xmlns="" xmlns:a16="http://schemas.microsoft.com/office/drawing/2014/main" id="{DC22E833-D2A3-442E-9903-0A9D94A3D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3" y="1305389"/>
            <a:ext cx="4074096" cy="2620499"/>
          </a:xfrm>
          <a:prstGeom prst="rect">
            <a:avLst/>
          </a:prstGeom>
          <a:noFill/>
          <a:extLst>
            <a:ext uri="{909E8E84-426E-40DD-AFC4-6F175D3DCCD1}">
              <a14:hiddenFill xmlns:a14="http://schemas.microsoft.com/office/drawing/2010/main">
                <a:solidFill>
                  <a:srgbClr val="FFFFFF"/>
                </a:solidFill>
              </a14:hiddenFill>
            </a:ext>
          </a:extLst>
        </p:spPr>
      </p:pic>
      <p:sp>
        <p:nvSpPr>
          <p:cNvPr id="13323" name="Text Box 11">
            <a:extLst>
              <a:ext uri="{FF2B5EF4-FFF2-40B4-BE49-F238E27FC236}">
                <a16:creationId xmlns="" xmlns:a16="http://schemas.microsoft.com/office/drawing/2014/main" id="{D47618F2-7516-43C1-8E27-79731B378A2C}"/>
              </a:ext>
            </a:extLst>
          </p:cNvPr>
          <p:cNvSpPr txBox="1">
            <a:spLocks noChangeArrowheads="1"/>
          </p:cNvSpPr>
          <p:nvPr/>
        </p:nvSpPr>
        <p:spPr bwMode="auto">
          <a:xfrm>
            <a:off x="5724525" y="3357563"/>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FF00"/>
                </a:solidFill>
              </a:rPr>
              <a:t>Planet Magrateja</a:t>
            </a:r>
          </a:p>
        </p:txBody>
      </p:sp>
      <p:pic>
        <p:nvPicPr>
          <p:cNvPr id="13325" name="Picture 13" descr="heartofgold_exterior2">
            <a:extLst>
              <a:ext uri="{FF2B5EF4-FFF2-40B4-BE49-F238E27FC236}">
                <a16:creationId xmlns="" xmlns:a16="http://schemas.microsoft.com/office/drawing/2014/main" id="{0DE2B317-A686-47DC-80DD-96D0C4809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21088"/>
            <a:ext cx="4149345" cy="2259088"/>
          </a:xfrm>
          <a:prstGeom prst="rect">
            <a:avLst/>
          </a:prstGeom>
          <a:noFill/>
          <a:extLst>
            <a:ext uri="{909E8E84-426E-40DD-AFC4-6F175D3DCCD1}">
              <a14:hiddenFill xmlns:a14="http://schemas.microsoft.com/office/drawing/2010/main">
                <a:solidFill>
                  <a:srgbClr val="FFFFFF"/>
                </a:solidFill>
              </a14:hiddenFill>
            </a:ext>
          </a:extLst>
        </p:spPr>
      </p:pic>
      <p:sp>
        <p:nvSpPr>
          <p:cNvPr id="13326" name="Text Box 14">
            <a:extLst>
              <a:ext uri="{FF2B5EF4-FFF2-40B4-BE49-F238E27FC236}">
                <a16:creationId xmlns="" xmlns:a16="http://schemas.microsoft.com/office/drawing/2014/main" id="{967CB9BA-E512-46C9-B20D-1D27F7C534F6}"/>
              </a:ext>
            </a:extLst>
          </p:cNvPr>
          <p:cNvSpPr txBox="1">
            <a:spLocks noChangeArrowheads="1"/>
          </p:cNvSpPr>
          <p:nvPr/>
        </p:nvSpPr>
        <p:spPr bwMode="auto">
          <a:xfrm>
            <a:off x="6877050" y="5805488"/>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a:solidFill>
                  <a:srgbClr val="FFFF00"/>
                </a:solidFill>
              </a:rPr>
              <a:t>Ladja Zlato srce</a:t>
            </a:r>
          </a:p>
        </p:txBody>
      </p:sp>
      <p:sp>
        <p:nvSpPr>
          <p:cNvPr id="2" name="Naslov 1"/>
          <p:cNvSpPr>
            <a:spLocks noGrp="1"/>
          </p:cNvSpPr>
          <p:nvPr>
            <p:ph type="title"/>
          </p:nvPr>
        </p:nvSpPr>
        <p:spPr/>
        <p:txBody>
          <a:bodyPr/>
          <a:lstStyle/>
          <a:p>
            <a:r>
              <a:rPr lang="sl-SI" sz="3200" b="1" dirty="0" err="1" smtClean="0">
                <a:solidFill>
                  <a:srgbClr val="FFFF00"/>
                </a:solidFill>
              </a:rPr>
              <a:t>ŠTOPARSKI</a:t>
            </a:r>
            <a:r>
              <a:rPr lang="sl-SI" sz="3200" b="1" dirty="0" smtClean="0">
                <a:solidFill>
                  <a:srgbClr val="FFFF00"/>
                </a:solidFill>
              </a:rPr>
              <a:t> VODNIK PO GALAKSIJI</a:t>
            </a:r>
            <a:endParaRPr lang="sl-SI" sz="3200" b="1" dirty="0">
              <a:solidFill>
                <a:srgbClr val="FFFF00"/>
              </a:solidFill>
            </a:endParaRPr>
          </a:p>
        </p:txBody>
      </p:sp>
      <p:pic>
        <p:nvPicPr>
          <p:cNvPr id="1026" name="Picture 2" descr="C:\Users\Uporabnik\Desktop\Per-Anhalter-durch-die-Galaxis-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209" y="4221088"/>
            <a:ext cx="3412552" cy="2259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Marvin">
            <a:extLst>
              <a:ext uri="{FF2B5EF4-FFF2-40B4-BE49-F238E27FC236}">
                <a16:creationId xmlns="" xmlns:a16="http://schemas.microsoft.com/office/drawing/2014/main" id="{095467F3-718D-448E-A28C-36B2F0D90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19" y="681619"/>
            <a:ext cx="2962275" cy="3573463"/>
          </a:xfrm>
          <a:prstGeom prst="rect">
            <a:avLst/>
          </a:prstGeom>
          <a:noFill/>
          <a:extLst>
            <a:ext uri="{909E8E84-426E-40DD-AFC4-6F175D3DCCD1}">
              <a14:hiddenFill xmlns:a14="http://schemas.microsoft.com/office/drawing/2010/main">
                <a:solidFill>
                  <a:srgbClr val="FFFFFF"/>
                </a:solidFill>
              </a14:hiddenFill>
            </a:ext>
          </a:extLst>
        </p:spPr>
      </p:pic>
      <p:sp>
        <p:nvSpPr>
          <p:cNvPr id="12294" name="Text Box 6">
            <a:extLst>
              <a:ext uri="{FF2B5EF4-FFF2-40B4-BE49-F238E27FC236}">
                <a16:creationId xmlns="" xmlns:a16="http://schemas.microsoft.com/office/drawing/2014/main" id="{9FC3B7F9-B847-47D7-BE02-ACF5AC398504}"/>
              </a:ext>
            </a:extLst>
          </p:cNvPr>
          <p:cNvSpPr txBox="1">
            <a:spLocks noChangeArrowheads="1"/>
          </p:cNvSpPr>
          <p:nvPr/>
        </p:nvSpPr>
        <p:spPr bwMode="auto">
          <a:xfrm>
            <a:off x="611188" y="4221163"/>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400" b="1"/>
              <a:t>Robot Marvin</a:t>
            </a:r>
          </a:p>
        </p:txBody>
      </p:sp>
      <p:pic>
        <p:nvPicPr>
          <p:cNvPr id="2050" name="Picture 2" descr="C:\Users\Uporabnik\Desktop\68557657-587d-4a09-97de-af63cb1fb48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357525"/>
            <a:ext cx="4955693" cy="3384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Diaprojekcija na zaslonu (4:3)</PresentationFormat>
  <Paragraphs>48</Paragraphs>
  <Slides>17</Slides>
  <Notes>0</Notes>
  <HiddenSlides>0</HiddenSlides>
  <MMClips>0</MMClips>
  <ScaleCrop>false</ScaleCrop>
  <HeadingPairs>
    <vt:vector size="4" baseType="variant">
      <vt:variant>
        <vt:lpstr>Tema</vt:lpstr>
      </vt:variant>
      <vt:variant>
        <vt:i4>1</vt:i4>
      </vt:variant>
      <vt:variant>
        <vt:lpstr>Naslovi diapozitivov</vt:lpstr>
      </vt:variant>
      <vt:variant>
        <vt:i4>17</vt:i4>
      </vt:variant>
    </vt:vector>
  </HeadingPairs>
  <TitlesOfParts>
    <vt:vector size="18" baseType="lpstr">
      <vt:lpstr>Privzeti načrt</vt:lpstr>
      <vt:lpstr>PowerPointova predstavitev</vt:lpstr>
      <vt:lpstr>PowerPointova predstavitev</vt:lpstr>
      <vt:lpstr>PowerPointova predstavitev</vt:lpstr>
      <vt:lpstr>PowerPointova predstavitev</vt:lpstr>
      <vt:lpstr>Douglas Adams</vt:lpstr>
      <vt:lpstr>KNJIGE</vt:lpstr>
      <vt:lpstr>PowerPointova predstavitev</vt:lpstr>
      <vt:lpstr>ŠTOPARSKI VODNIK PO GALAKSIJI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Viri: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2019-06-03T09:07:31Z</dcterms:created>
  <dcterms:modified xsi:type="dcterms:W3CDTF">2019-11-03T19:14:11Z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