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78" r:id="rId4"/>
    <p:sldId id="276" r:id="rId5"/>
    <p:sldId id="277" r:id="rId6"/>
    <p:sldId id="269" r:id="rId7"/>
    <p:sldId id="280" r:id="rId8"/>
    <p:sldId id="261" r:id="rId9"/>
    <p:sldId id="266" r:id="rId10"/>
    <p:sldId id="268" r:id="rId11"/>
    <p:sldId id="267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73"/>
    <p:restoredTop sz="94632"/>
  </p:normalViewPr>
  <p:slideViewPr>
    <p:cSldViewPr snapToGrid="0" snapToObjects="1">
      <p:cViewPr varScale="1">
        <p:scale>
          <a:sx n="82" d="100"/>
          <a:sy n="8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6BB3A-BD9A-4A30-8328-206D4ABDCD52}" type="datetimeFigureOut">
              <a:rPr lang="sl-SI" smtClean="0"/>
              <a:t>15. 06. 2021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F971A-8A6D-4A65-B08A-09A5AB677D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00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F971A-8A6D-4A65-B08A-09A5AB677D87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757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1FCD4-E6E6-364A-98A9-9A45F1E43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87392-04FA-4D4D-9340-F5C5CBAA7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B5DEB-2B60-6B48-8080-951EEE83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253F1-94B1-9B42-B4AD-CCAF8F41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246AB-E1CA-C245-A2D7-0070827E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5242-1E9B-3B49-843C-D60AF3A9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CA11E-E4DD-8D41-93CD-6679067B4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B0C81-C611-2148-A879-F22174F3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CE3AA-3228-A54D-9F58-305B329F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2D1EA-FA1D-D741-91E0-20F77D20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D3996-65A6-4549-BC66-1396AB02D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0E6B9-9A8F-DF4C-900D-D09C694ED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D936F-D4D0-9C44-A81C-E991C2BB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4CC7A-2FB8-2641-9E40-3F79C401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6FAA7-AF98-964A-8C8C-00DBFC7E1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0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1401-1FFA-F149-82B9-9312D2C67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0D5F6-3DC8-9444-82DA-8030AF922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5BD6E-0357-FA46-B77C-4086A7BF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B488D-243E-8248-906D-ABDE0866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1FCEA-9748-0A4A-BF23-BC2386E7B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8F37-44E8-284B-8A21-F0DE73FA3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A0A9-3AF1-8A49-A6AE-A32A63AF2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91E0A-E58F-D048-9150-05B8CC8B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F948E-8F30-7545-9DA2-573A27C4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1219D-990E-3147-A5BF-7E951A15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7102-3821-1F4A-BF39-1E985EBE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62279-3FA5-8645-8CF3-C2E7C2C49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1D98-D89A-D542-98EC-CC4DDA996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32F18-CBA9-D148-9487-379555BB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3CBF2-4CB8-4748-931F-A205394E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FD4C5-8F6B-2E40-BFEA-1BA486F7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3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01ADF-3C97-8544-A6AC-CBD50D735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F5439-580C-074F-ACC1-421C96359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27A93-9390-0846-B8B2-16CC30F3B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9779A-A4F5-4244-95CB-6BBE0D402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0A149-4062-414D-821A-98A2C3B9A7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18068-8A26-2C48-B329-F5020DBA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531AC-8BE1-674E-8E4E-60641730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4AEBC-1CC7-884F-BA7C-9E87B74C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A5933-F6D8-034C-B4CD-B47A4BF1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8585D-1686-5946-9E0A-45B9BE8B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9412C7-6524-6B47-B6B8-DA7115E3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F06BE-5A7E-EC41-A15F-F1AF11F6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1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07D33-20C5-C343-A921-040826D1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33EE1-04BC-CF49-85FA-33C10038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EA77A-CF3A-234E-9617-BB6BA4BB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3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425E-781D-B94C-A515-7FFC14D6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4CF30-2900-CB44-9060-F36FC8F31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878F4-A725-DC40-9F1F-4DD850007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D6F63-6526-794C-A439-5C43A71E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4475B-0CF8-4446-B789-4EA7BE3E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6C076-FF90-2C47-A19B-99F27430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4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29F8-0E87-5041-BAE7-814F36F2F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053E1D-8999-9B46-8D2E-65A28121D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B1FF5-5D38-BB48-989E-7421039C0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6BD4B-43FE-D140-AEC0-EE5E7013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33FA6-7E0C-B945-A90E-6CDD5C63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EA685-2158-7B44-B9BD-95CCBC95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AB4F6-35CB-764B-9855-953B5C59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B7214-08BB-6946-83F5-E52A0515D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6B2E-65B6-7C4B-A992-6BAEC8EC5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E5C2-4536-9D44-9BE3-A391B80C074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FAE89-BDB5-4A4B-A3EB-38EBB5090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25603-5C31-044E-A16E-075455E0D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3A0E-5B22-C240-81DC-81C5DBFB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5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7FC8-2C8B-C54F-869D-C12005EC7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449" y="2139921"/>
            <a:ext cx="9472613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UPORABA ALK</a:t>
            </a:r>
            <a:r>
              <a:rPr lang="sl-SI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 IN MARIHUANE MED MLADOSTNIKI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BD533-E9D1-3942-BDFB-8092AC49D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755" y="4786621"/>
            <a:ext cx="9144000" cy="1655762"/>
          </a:xfrm>
        </p:spPr>
        <p:txBody>
          <a:bodyPr/>
          <a:lstStyle/>
          <a:p>
            <a:r>
              <a:rPr lang="sl-SI" sz="1400" dirty="0">
                <a:solidFill>
                  <a:schemeClr val="bg1"/>
                </a:solidFill>
              </a:rPr>
              <a:t>Avtorji: Anja Mevc, Gaja Perko, Zoja Levec, Jakob Ješelnik</a:t>
            </a:r>
            <a:endParaRPr lang="en-GB" sz="1400" dirty="0">
              <a:solidFill>
                <a:schemeClr val="bg1"/>
              </a:solidFill>
            </a:endParaRPr>
          </a:p>
          <a:p>
            <a:r>
              <a:rPr lang="sl-SI" sz="1400" dirty="0">
                <a:solidFill>
                  <a:schemeClr val="bg1"/>
                </a:solidFill>
              </a:rPr>
              <a:t>Mentorici: Mihaela Stražišar, univ. dipl. psih., mag. Mirjam Počkar</a:t>
            </a:r>
            <a:endParaRPr lang="en-GB" sz="1400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1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5943-77AE-8143-8EE0-B0915254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OKOLJE, V KATEREM STA ALKOHOL IN MARIHUANA NAJPOGOSTEJE UPORABLJENA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5">
            <a:extLst>
              <a:ext uri="{FF2B5EF4-FFF2-40B4-BE49-F238E27FC236}">
                <a16:creationId xmlns:a16="http://schemas.microsoft.com/office/drawing/2014/main" id="{D8F2F1FF-5B8D-3E44-9568-13CABA73F7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5" y="1690688"/>
            <a:ext cx="4578608" cy="3860106"/>
          </a:xfrm>
          <a:prstGeom prst="rect">
            <a:avLst/>
          </a:prstGeom>
          <a:noFill/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217ED0-A0D6-3D47-A3AE-01716B4EA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27369"/>
              </p:ext>
            </p:extLst>
          </p:nvPr>
        </p:nvGraphicFramePr>
        <p:xfrm>
          <a:off x="5972860" y="2279222"/>
          <a:ext cx="5888584" cy="2609216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050678">
                  <a:extLst>
                    <a:ext uri="{9D8B030D-6E8A-4147-A177-3AD203B41FA5}">
                      <a16:colId xmlns:a16="http://schemas.microsoft.com/office/drawing/2014/main" val="1862550179"/>
                    </a:ext>
                  </a:extLst>
                </a:gridCol>
                <a:gridCol w="893614">
                  <a:extLst>
                    <a:ext uri="{9D8B030D-6E8A-4147-A177-3AD203B41FA5}">
                      <a16:colId xmlns:a16="http://schemas.microsoft.com/office/drawing/2014/main" val="1842218518"/>
                    </a:ext>
                  </a:extLst>
                </a:gridCol>
                <a:gridCol w="1472146">
                  <a:extLst>
                    <a:ext uri="{9D8B030D-6E8A-4147-A177-3AD203B41FA5}">
                      <a16:colId xmlns:a16="http://schemas.microsoft.com/office/drawing/2014/main" val="2605703220"/>
                    </a:ext>
                  </a:extLst>
                </a:gridCol>
                <a:gridCol w="1472146">
                  <a:extLst>
                    <a:ext uri="{9D8B030D-6E8A-4147-A177-3AD203B41FA5}">
                      <a16:colId xmlns:a16="http://schemas.microsoft.com/office/drawing/2014/main" val="4201664328"/>
                    </a:ext>
                  </a:extLst>
                </a:gridCol>
              </a:tblGrid>
              <a:tr h="6907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Okolje, v katerem je marihuana najpogosteje uporabljena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Moški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Ženske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5087138"/>
                  </a:ext>
                </a:extLst>
              </a:tr>
              <a:tr h="341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Marihuane ne uporabljam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74 %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69 %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72 %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5521390"/>
                  </a:ext>
                </a:extLst>
              </a:tr>
              <a:tr h="2424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Doma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0 %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0 %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0 %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04766"/>
                  </a:ext>
                </a:extLst>
              </a:tr>
              <a:tr h="2532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Na zabavah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19 %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10 %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15 %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08788"/>
                  </a:ext>
                </a:extLst>
              </a:tr>
              <a:tr h="341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Med druženjem s prijatelji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7 %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21 %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13 %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55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75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F481-D6B2-CC4D-A382-7A71FC9B6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UPORABA MARIHUANE MED DRUŽENJEM S PRIJATELJI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Slika 13">
            <a:extLst>
              <a:ext uri="{FF2B5EF4-FFF2-40B4-BE49-F238E27FC236}">
                <a16:creationId xmlns:a16="http://schemas.microsoft.com/office/drawing/2014/main" id="{D8DF12F6-8602-4642-B758-021023C59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46" y="2094782"/>
            <a:ext cx="4285070" cy="395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Slika 14">
            <a:extLst>
              <a:ext uri="{FF2B5EF4-FFF2-40B4-BE49-F238E27FC236}">
                <a16:creationId xmlns:a16="http://schemas.microsoft.com/office/drawing/2014/main" id="{7211A466-CD1B-9D4D-B8A3-69F1A2E2C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5813"/>
            <a:ext cx="5693702" cy="3994419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E9E9D04-382B-0244-9604-17ED830D0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8FD025-53B7-874A-875A-E3450600B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41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4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910F9-8D6D-E341-BFCF-F49B32B77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DOSTOPNOST MARIHUANE</a:t>
            </a:r>
            <a:endParaRPr lang="en-US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12">
            <a:extLst>
              <a:ext uri="{FF2B5EF4-FFF2-40B4-BE49-F238E27FC236}">
                <a16:creationId xmlns:a16="http://schemas.microsoft.com/office/drawing/2014/main" id="{83802298-370A-B646-A2A2-9C26A3C9A4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0872" y="1299892"/>
            <a:ext cx="6867144" cy="4430348"/>
          </a:xfrm>
          <a:prstGeom prst="rect">
            <a:avLst/>
          </a:prstGeom>
          <a:noFill/>
        </p:spPr>
      </p:pic>
      <p:sp>
        <p:nvSpPr>
          <p:cNvPr id="3" name="Pravokotnik 2"/>
          <p:cNvSpPr/>
          <p:nvPr/>
        </p:nvSpPr>
        <p:spPr>
          <a:xfrm>
            <a:off x="5352586" y="1527717"/>
            <a:ext cx="5742878" cy="490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lahko bi si priskrbel marihuano, če bi želel ?</a:t>
            </a:r>
          </a:p>
        </p:txBody>
      </p:sp>
    </p:spTree>
    <p:extLst>
      <p:ext uri="{BB962C8B-B14F-4D97-AF65-F5344CB8AC3E}">
        <p14:creationId xmlns:p14="http://schemas.microsoft.com/office/powerpoint/2010/main" val="3041826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C6A51-16F6-E845-88C2-CFF8B33F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MNJENJE DIJAKOV O LEGALNOSTI ALKOHOLA IN MARIHUANE</a:t>
            </a:r>
            <a:endPara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6D9D14-BEE3-CD47-93BC-47AE6C392F49}"/>
              </a:ext>
            </a:extLst>
          </p:cNvPr>
          <p:cNvSpPr/>
          <p:nvPr/>
        </p:nvSpPr>
        <p:spPr>
          <a:xfrm>
            <a:off x="643278" y="2807208"/>
            <a:ext cx="3416658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  <p:pic>
        <p:nvPicPr>
          <p:cNvPr id="4" name="Slika 6">
            <a:extLst>
              <a:ext uri="{FF2B5EF4-FFF2-40B4-BE49-F238E27FC236}">
                <a16:creationId xmlns:a16="http://schemas.microsoft.com/office/drawing/2014/main" id="{0852DEC5-3EB6-A849-8D72-21F1C7CDAC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0872" y="1289346"/>
            <a:ext cx="6903720" cy="4038676"/>
          </a:xfrm>
          <a:prstGeom prst="rect">
            <a:avLst/>
          </a:prstGeom>
          <a:noFill/>
        </p:spPr>
      </p:pic>
      <p:sp>
        <p:nvSpPr>
          <p:cNvPr id="3" name="Pravokotnik 2"/>
          <p:cNvSpPr/>
          <p:nvPr/>
        </p:nvSpPr>
        <p:spPr>
          <a:xfrm>
            <a:off x="7281746" y="4895385"/>
            <a:ext cx="1628078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508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86600" cy="1325563"/>
          </a:xfrm>
        </p:spPr>
        <p:txBody>
          <a:bodyPr>
            <a:normAutofit/>
          </a:bodyPr>
          <a:lstStyle/>
          <a:p>
            <a:r>
              <a:rPr lang="sl-S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Koliko dijakov še nikoli ni bilo opitih z alkoholom ali omamljenih z marihuano?</a:t>
            </a: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30747"/>
              </p:ext>
            </p:extLst>
          </p:nvPr>
        </p:nvGraphicFramePr>
        <p:xfrm>
          <a:off x="838200" y="1825625"/>
          <a:ext cx="10515600" cy="230822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88598859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2543161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88867207"/>
                    </a:ext>
                  </a:extLst>
                </a:gridCol>
              </a:tblGrid>
              <a:tr h="769408">
                <a:tc>
                  <a:txBody>
                    <a:bodyPr/>
                    <a:lstStyle/>
                    <a:p>
                      <a:r>
                        <a:rPr lang="sl-SI" sz="2100" b="1" dirty="0"/>
                        <a:t>NIKOLI</a:t>
                      </a:r>
                    </a:p>
                  </a:txBody>
                  <a:tcPr marL="100748" marR="100748"/>
                </a:tc>
                <a:tc>
                  <a:txBody>
                    <a:bodyPr/>
                    <a:lstStyle/>
                    <a:p>
                      <a:r>
                        <a:rPr lang="sl-SI" sz="2100" b="1" dirty="0"/>
                        <a:t> MOŠKI</a:t>
                      </a:r>
                    </a:p>
                  </a:txBody>
                  <a:tcPr marL="100748" marR="100748"/>
                </a:tc>
                <a:tc>
                  <a:txBody>
                    <a:bodyPr/>
                    <a:lstStyle/>
                    <a:p>
                      <a:r>
                        <a:rPr lang="sl-SI" sz="2100" b="1" dirty="0"/>
                        <a:t>ŽENSKE</a:t>
                      </a:r>
                    </a:p>
                  </a:txBody>
                  <a:tcPr marL="100748" marR="100748"/>
                </a:tc>
                <a:extLst>
                  <a:ext uri="{0D108BD9-81ED-4DB2-BD59-A6C34878D82A}">
                    <a16:rowId xmlns:a16="http://schemas.microsoft.com/office/drawing/2014/main" val="2298891989"/>
                  </a:ext>
                </a:extLst>
              </a:tr>
              <a:tr h="769408">
                <a:tc>
                  <a:txBody>
                    <a:bodyPr/>
                    <a:lstStyle/>
                    <a:p>
                      <a:r>
                        <a:rPr lang="sl-SI" sz="2100" b="1" dirty="0"/>
                        <a:t>OPIT Z ALKOHOLOM</a:t>
                      </a:r>
                    </a:p>
                  </a:txBody>
                  <a:tcPr marL="100748" marR="100748"/>
                </a:tc>
                <a:tc>
                  <a:txBody>
                    <a:bodyPr/>
                    <a:lstStyle/>
                    <a:p>
                      <a:r>
                        <a:rPr lang="sl-SI" sz="2100" b="1" dirty="0"/>
                        <a:t>14 %</a:t>
                      </a:r>
                    </a:p>
                  </a:txBody>
                  <a:tcPr marL="100748" marR="100748"/>
                </a:tc>
                <a:tc>
                  <a:txBody>
                    <a:bodyPr/>
                    <a:lstStyle/>
                    <a:p>
                      <a:r>
                        <a:rPr lang="sl-SI" sz="2100" b="1" dirty="0"/>
                        <a:t>36 %</a:t>
                      </a:r>
                    </a:p>
                  </a:txBody>
                  <a:tcPr marL="100748" marR="100748"/>
                </a:tc>
                <a:extLst>
                  <a:ext uri="{0D108BD9-81ED-4DB2-BD59-A6C34878D82A}">
                    <a16:rowId xmlns:a16="http://schemas.microsoft.com/office/drawing/2014/main" val="4218372197"/>
                  </a:ext>
                </a:extLst>
              </a:tr>
              <a:tr h="769408">
                <a:tc>
                  <a:txBody>
                    <a:bodyPr/>
                    <a:lstStyle/>
                    <a:p>
                      <a:r>
                        <a:rPr lang="sl-SI" sz="2100" b="1" dirty="0"/>
                        <a:t>OMAMLJEN Z MARIHUANO</a:t>
                      </a:r>
                    </a:p>
                  </a:txBody>
                  <a:tcPr marL="100748" marR="100748"/>
                </a:tc>
                <a:tc>
                  <a:txBody>
                    <a:bodyPr/>
                    <a:lstStyle/>
                    <a:p>
                      <a:r>
                        <a:rPr lang="sl-SI" sz="2100" b="1" dirty="0"/>
                        <a:t>70 %</a:t>
                      </a:r>
                    </a:p>
                  </a:txBody>
                  <a:tcPr marL="100748" marR="100748"/>
                </a:tc>
                <a:tc>
                  <a:txBody>
                    <a:bodyPr/>
                    <a:lstStyle/>
                    <a:p>
                      <a:r>
                        <a:rPr lang="sl-SI" sz="2100" b="1" dirty="0"/>
                        <a:t>64 %</a:t>
                      </a:r>
                    </a:p>
                  </a:txBody>
                  <a:tcPr marL="100748" marR="100748"/>
                </a:tc>
                <a:extLst>
                  <a:ext uri="{0D108BD9-81ED-4DB2-BD59-A6C34878D82A}">
                    <a16:rowId xmlns:a16="http://schemas.microsoft.com/office/drawing/2014/main" val="1735235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56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DELEŽ DIJAKOV, KI JE ŽE POSKUSIL ALKOHOL IN MARIHUANO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307" y="1563032"/>
            <a:ext cx="5397385" cy="52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27" y="979104"/>
            <a:ext cx="9867095" cy="5589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430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535" y="1447800"/>
            <a:ext cx="9092110" cy="49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9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7EA53-5137-0941-8723-54DF51742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STOPNJA OPITOSTI OB ZADNJEM UŽIVANJU ALKOHOLA</a:t>
            </a:r>
            <a:r>
              <a:rPr lang="sl-SI" sz="24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LESTVICI OD 1 DO 10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715DB7-58B1-AA45-A66E-9DC9FF76A6FE}"/>
              </a:ext>
            </a:extLst>
          </p:cNvPr>
          <p:cNvSpPr/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sl-SI" sz="2200" dirty="0"/>
              <a:t>M - </a:t>
            </a:r>
            <a:r>
              <a:rPr lang="en-US" sz="2200" dirty="0" err="1"/>
              <a:t>aritmetičn</a:t>
            </a:r>
            <a:r>
              <a:rPr lang="sl-SI" sz="2200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sredin</a:t>
            </a:r>
            <a:r>
              <a:rPr lang="sl-SI" sz="2200" dirty="0"/>
              <a:t>a</a:t>
            </a:r>
            <a:r>
              <a:rPr lang="en-US" sz="2200" dirty="0"/>
              <a:t> </a:t>
            </a:r>
            <a:endParaRPr lang="en-US" sz="2200" dirty="0">
              <a:effectLst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BC02C5-B07E-254B-952C-F22695786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875924"/>
              </p:ext>
            </p:extLst>
          </p:nvPr>
        </p:nvGraphicFramePr>
        <p:xfrm>
          <a:off x="4654297" y="1570332"/>
          <a:ext cx="6292746" cy="3717336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380414">
                  <a:extLst>
                    <a:ext uri="{9D8B030D-6E8A-4147-A177-3AD203B41FA5}">
                      <a16:colId xmlns:a16="http://schemas.microsoft.com/office/drawing/2014/main" val="1338031270"/>
                    </a:ext>
                  </a:extLst>
                </a:gridCol>
                <a:gridCol w="3912332">
                  <a:extLst>
                    <a:ext uri="{9D8B030D-6E8A-4147-A177-3AD203B41FA5}">
                      <a16:colId xmlns:a16="http://schemas.microsoft.com/office/drawing/2014/main" val="480349546"/>
                    </a:ext>
                  </a:extLst>
                </a:gridCol>
              </a:tblGrid>
              <a:tr h="92933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3000" b="0" cap="none" spc="0">
                          <a:solidFill>
                            <a:schemeClr val="bg1"/>
                          </a:solidFill>
                          <a:effectLst/>
                        </a:rPr>
                        <a:t>SPOL</a:t>
                      </a:r>
                      <a:endParaRPr lang="en-GB" sz="30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233" marR="146096" marT="194795" marB="1947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3000" b="0" cap="none" spc="0" dirty="0">
                          <a:solidFill>
                            <a:schemeClr val="bg1"/>
                          </a:solidFill>
                          <a:effectLst/>
                        </a:rPr>
                        <a:t>STOPNJA OPITOSTI</a:t>
                      </a:r>
                      <a:endParaRPr lang="en-GB" sz="30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233" marR="146096" marT="194795" marB="194795" anchor="ctr"/>
                </a:tc>
                <a:extLst>
                  <a:ext uri="{0D108BD9-81ED-4DB2-BD59-A6C34878D82A}">
                    <a16:rowId xmlns:a16="http://schemas.microsoft.com/office/drawing/2014/main" val="188467839"/>
                  </a:ext>
                </a:extLst>
              </a:tr>
              <a:tr h="929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3000" cap="none" spc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3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233" marR="146096" marT="194795" marB="194795"/>
                </a:tc>
                <a:extLst>
                  <a:ext uri="{0D108BD9-81ED-4DB2-BD59-A6C34878D82A}">
                    <a16:rowId xmlns:a16="http://schemas.microsoft.com/office/drawing/2014/main" val="1971020765"/>
                  </a:ext>
                </a:extLst>
              </a:tr>
              <a:tr h="929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3000" cap="none" spc="0" dirty="0">
                          <a:solidFill>
                            <a:schemeClr val="bg1"/>
                          </a:solidFill>
                          <a:effectLst/>
                        </a:rPr>
                        <a:t>Moški </a:t>
                      </a:r>
                      <a:endParaRPr lang="en-GB" sz="30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233" marR="146096" marT="194795" marB="194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3000" cap="none" spc="0">
                          <a:solidFill>
                            <a:schemeClr val="tx1"/>
                          </a:solidFill>
                          <a:effectLst/>
                        </a:rPr>
                        <a:t>5,18</a:t>
                      </a:r>
                      <a:endParaRPr lang="en-GB" sz="3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233" marR="146096" marT="194795" marB="194795"/>
                </a:tc>
                <a:extLst>
                  <a:ext uri="{0D108BD9-81ED-4DB2-BD59-A6C34878D82A}">
                    <a16:rowId xmlns:a16="http://schemas.microsoft.com/office/drawing/2014/main" val="2703448604"/>
                  </a:ext>
                </a:extLst>
              </a:tr>
              <a:tr h="929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3000" cap="none" spc="0">
                          <a:solidFill>
                            <a:schemeClr val="bg1"/>
                          </a:solidFill>
                          <a:effectLst/>
                        </a:rPr>
                        <a:t>Ženske</a:t>
                      </a:r>
                      <a:endParaRPr lang="en-GB" sz="30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233" marR="146096" marT="194795" marB="194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3000" cap="none" spc="0" dirty="0">
                          <a:solidFill>
                            <a:schemeClr val="tx1"/>
                          </a:solidFill>
                          <a:effectLst/>
                        </a:rPr>
                        <a:t>4,55</a:t>
                      </a:r>
                      <a:endParaRPr lang="en-GB" sz="3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233" marR="146096" marT="194795" marB="194795"/>
                </a:tc>
                <a:extLst>
                  <a:ext uri="{0D108BD9-81ED-4DB2-BD59-A6C34878D82A}">
                    <a16:rowId xmlns:a16="http://schemas.microsoft.com/office/drawing/2014/main" val="115374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74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1231" y="-162908"/>
            <a:ext cx="10515600" cy="1325563"/>
          </a:xfrm>
        </p:spPr>
        <p:txBody>
          <a:bodyPr>
            <a:normAutofit/>
          </a:bodyPr>
          <a:lstStyle/>
          <a:p>
            <a:r>
              <a:rPr lang="sl-S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RAZLOGI ZA UPORABO ALKOHOLA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88424"/>
            <a:ext cx="10515600" cy="708005"/>
          </a:xfrm>
        </p:spPr>
        <p:txBody>
          <a:bodyPr/>
          <a:lstStyle/>
          <a:p>
            <a:pPr marL="0" indent="0">
              <a:buNone/>
            </a:pPr>
            <a:endParaRPr lang="sl-S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193839"/>
              </p:ext>
            </p:extLst>
          </p:nvPr>
        </p:nvGraphicFramePr>
        <p:xfrm>
          <a:off x="619259" y="963421"/>
          <a:ext cx="10515600" cy="5820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5915926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6579099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9874922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4152242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527296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16126421"/>
                    </a:ext>
                  </a:extLst>
                </a:gridCol>
              </a:tblGrid>
              <a:tr h="4391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Razlogi za uporabo alkohola:</a:t>
                      </a:r>
                      <a:endParaRPr lang="sl-SI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Nikoli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Redko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Včasih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Večinoma</a:t>
                      </a:r>
                      <a:endParaRPr lang="sl-SI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Vedno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837535"/>
                  </a:ext>
                </a:extLst>
              </a:tr>
              <a:tr h="86319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ti pomaga, da na zabavah bolj uživaš.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05927"/>
                  </a:ext>
                </a:extLst>
              </a:tr>
              <a:tr h="66364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te razvedri, ko si slabe volje	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11 % 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006533"/>
                  </a:ext>
                </a:extLst>
              </a:tr>
              <a:tr h="4391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ti je všeč občutek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23 %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13619"/>
                  </a:ext>
                </a:extLst>
              </a:tr>
              <a:tr h="21461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bil/a zadet/a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67 %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10 %    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7 %           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20714"/>
                  </a:ext>
                </a:extLst>
              </a:tr>
              <a:tr h="6485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se bolje vključil/a v skupino, ki ti je všeč	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9 % 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09532"/>
                  </a:ext>
                </a:extLst>
              </a:tr>
              <a:tr h="4391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pozabil/a na težave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51994"/>
                  </a:ext>
                </a:extLst>
              </a:tr>
              <a:tr h="21461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je zabavno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 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28393"/>
                  </a:ext>
                </a:extLst>
              </a:tr>
              <a:tr h="4391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ugajal/a drugim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2 %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6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12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3E78C-9DF1-1B4A-BB35-0944E5AE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RAZLOGI ZA UPORABO MARIHUANE</a:t>
            </a:r>
            <a:br>
              <a:rPr lang="sl-SI" alt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DEKLETIH</a:t>
            </a:r>
            <a:endParaRPr lang="en-US" sz="3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66E6A34-02F9-F64F-9FF4-0F2602619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58488"/>
              </p:ext>
            </p:extLst>
          </p:nvPr>
        </p:nvGraphicFramePr>
        <p:xfrm>
          <a:off x="3898372" y="953035"/>
          <a:ext cx="7331034" cy="508069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704826">
                  <a:extLst>
                    <a:ext uri="{9D8B030D-6E8A-4147-A177-3AD203B41FA5}">
                      <a16:colId xmlns:a16="http://schemas.microsoft.com/office/drawing/2014/main" val="1310722827"/>
                    </a:ext>
                  </a:extLst>
                </a:gridCol>
                <a:gridCol w="819424">
                  <a:extLst>
                    <a:ext uri="{9D8B030D-6E8A-4147-A177-3AD203B41FA5}">
                      <a16:colId xmlns:a16="http://schemas.microsoft.com/office/drawing/2014/main" val="3692498084"/>
                    </a:ext>
                  </a:extLst>
                </a:gridCol>
                <a:gridCol w="864426">
                  <a:extLst>
                    <a:ext uri="{9D8B030D-6E8A-4147-A177-3AD203B41FA5}">
                      <a16:colId xmlns:a16="http://schemas.microsoft.com/office/drawing/2014/main" val="1586964993"/>
                    </a:ext>
                  </a:extLst>
                </a:gridCol>
                <a:gridCol w="877830">
                  <a:extLst>
                    <a:ext uri="{9D8B030D-6E8A-4147-A177-3AD203B41FA5}">
                      <a16:colId xmlns:a16="http://schemas.microsoft.com/office/drawing/2014/main" val="187568219"/>
                    </a:ext>
                  </a:extLst>
                </a:gridCol>
                <a:gridCol w="1179211">
                  <a:extLst>
                    <a:ext uri="{9D8B030D-6E8A-4147-A177-3AD203B41FA5}">
                      <a16:colId xmlns:a16="http://schemas.microsoft.com/office/drawing/2014/main" val="2917810277"/>
                    </a:ext>
                  </a:extLst>
                </a:gridCol>
                <a:gridCol w="885317">
                  <a:extLst>
                    <a:ext uri="{9D8B030D-6E8A-4147-A177-3AD203B41FA5}">
                      <a16:colId xmlns:a16="http://schemas.microsoft.com/office/drawing/2014/main" val="12153425"/>
                    </a:ext>
                  </a:extLst>
                </a:gridCol>
              </a:tblGrid>
              <a:tr h="6037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0" cap="none" spc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Vzroki za uživanje marihuane </a:t>
                      </a:r>
                      <a:endParaRPr lang="en-GB" sz="1400" b="0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0" cap="none" spc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Nikoli</a:t>
                      </a:r>
                      <a:endParaRPr lang="en-GB" sz="1400" b="0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0" cap="none" spc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Redko</a:t>
                      </a:r>
                      <a:endParaRPr lang="en-GB" sz="1400" b="0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0" cap="none" spc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Včasih</a:t>
                      </a:r>
                      <a:endParaRPr lang="en-GB" sz="1400" b="0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0" cap="none" spc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Večinoma</a:t>
                      </a:r>
                      <a:endParaRPr lang="en-GB" sz="1400" b="0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0" cap="none" spc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Vedno</a:t>
                      </a:r>
                      <a:endParaRPr lang="en-GB" sz="1400" b="0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 anchor="ctr"/>
                </a:tc>
                <a:extLst>
                  <a:ext uri="{0D108BD9-81ED-4DB2-BD59-A6C34878D82A}">
                    <a16:rowId xmlns:a16="http://schemas.microsoft.com/office/drawing/2014/main" val="4103464030"/>
                  </a:ext>
                </a:extLst>
              </a:tr>
              <a:tr h="54468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ti pomaga, da na zabavah bolj uživaš.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1501331782"/>
                  </a:ext>
                </a:extLst>
              </a:tr>
              <a:tr h="72586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te razvedri, ko si slabe volje	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596014670"/>
                  </a:ext>
                </a:extLst>
              </a:tr>
              <a:tr h="3626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ti je všeč občutek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1014620226"/>
                  </a:ext>
                </a:extLst>
              </a:tr>
              <a:tr h="3626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bil/a zadet/a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3243234751"/>
                  </a:ext>
                </a:extLst>
              </a:tr>
              <a:tr h="7267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se bolje vključil/a v skupino, ki ti je všeč	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2670340087"/>
                  </a:ext>
                </a:extLst>
              </a:tr>
              <a:tr h="54468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pozabil/a na težave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284503661"/>
                  </a:ext>
                </a:extLst>
              </a:tr>
              <a:tr h="3626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 je zabavno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1641047522"/>
                  </a:ext>
                </a:extLst>
              </a:tr>
              <a:tr h="3626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bi ugajal/a drugim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4028627272"/>
                  </a:ext>
                </a:extLst>
              </a:tr>
              <a:tr h="3626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l-SI" sz="14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Drugo (dopiši):</a:t>
                      </a:r>
                      <a:endParaRPr lang="en-GB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199965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 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  <a:endParaRPr lang="en-GB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3310" marR="24622" marT="80290" marB="66655"/>
                </a:tc>
                <a:extLst>
                  <a:ext uri="{0D108BD9-81ED-4DB2-BD59-A6C34878D82A}">
                    <a16:rowId xmlns:a16="http://schemas.microsoft.com/office/drawing/2014/main" val="343282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00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4C16C-68D4-654B-8FB8-C431D79C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457200"/>
            <a:ext cx="4984253" cy="19293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UPORABA ALKOHOLA MED DRUŽENJEM S PRIJATELJI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9">
            <a:extLst>
              <a:ext uri="{FF2B5EF4-FFF2-40B4-BE49-F238E27FC236}">
                <a16:creationId xmlns:a16="http://schemas.microsoft.com/office/drawing/2014/main" id="{17A9F6B5-4E1D-A442-A7E4-B6E9C1E46A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688" y="2574035"/>
            <a:ext cx="4754950" cy="3492228"/>
          </a:xfrm>
          <a:prstGeom prst="rect">
            <a:avLst/>
          </a:prstGeom>
          <a:noFill/>
        </p:spPr>
      </p:pic>
      <p:pic>
        <p:nvPicPr>
          <p:cNvPr id="4" name="Slika 8">
            <a:extLst>
              <a:ext uri="{FF2B5EF4-FFF2-40B4-BE49-F238E27FC236}">
                <a16:creationId xmlns:a16="http://schemas.microsoft.com/office/drawing/2014/main" id="{8A58BD28-36EB-4E4E-91EC-FCFC1A6A19F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1574" y="1282390"/>
            <a:ext cx="5342108" cy="3990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74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527</Words>
  <Application>Microsoft Office PowerPoint</Application>
  <PresentationFormat>Širokozaslonsko</PresentationFormat>
  <Paragraphs>166</Paragraphs>
  <Slides>13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UPORABA ALKOHOLA IN MARIHUANE MED MLADOSTNIKI</vt:lpstr>
      <vt:lpstr>Koliko dijakov še nikoli ni bilo opitih z alkoholom ali omamljenih z marihuano?</vt:lpstr>
      <vt:lpstr>DELEŽ DIJAKOV, KI JE ŽE POSKUSIL ALKOHOL IN MARIHUANO</vt:lpstr>
      <vt:lpstr>PowerPointova predstavitev</vt:lpstr>
      <vt:lpstr>PowerPointova predstavitev</vt:lpstr>
      <vt:lpstr>STOPNJA OPITOSTI OB ZADNJEM UŽIVANJU ALKOHOLA NA LESTVICI OD 1 DO 10</vt:lpstr>
      <vt:lpstr>RAZLOGI ZA UPORABO ALKOHOLA </vt:lpstr>
      <vt:lpstr>RAZLOGI ZA UPORABO MARIHUANE PRI DEKLETIH</vt:lpstr>
      <vt:lpstr>UPORABA ALKOHOLA MED DRUŽENJEM S PRIJATELJI</vt:lpstr>
      <vt:lpstr>OKOLJE, V KATEREM STA ALKOHOL IN MARIHUANA NAJPOGOSTEJE UPORABLJENA</vt:lpstr>
      <vt:lpstr>UPORABA MARIHUANE MED DRUŽENJEM S PRIJATELJI</vt:lpstr>
      <vt:lpstr>DOSTOPNOST MARIHUANE</vt:lpstr>
      <vt:lpstr>MNJENJE DIJAKOV O LEGALNOSTI ALKOHOLA IN MARIHUANE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UPORABA ALKHOLA IN MARIHUANE MED MLADOSTNIKI</dc:title>
  <dc:creator>Jakob Ješelnik</dc:creator>
  <cp:lastModifiedBy>Mihaela</cp:lastModifiedBy>
  <cp:revision>23</cp:revision>
  <dcterms:created xsi:type="dcterms:W3CDTF">2021-05-15T13:27:49Z</dcterms:created>
  <dcterms:modified xsi:type="dcterms:W3CDTF">2021-06-15T15:43:31Z</dcterms:modified>
</cp:coreProperties>
</file>