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73" r:id="rId4"/>
    <p:sldId id="27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9E3"/>
    <a:srgbClr val="ADD8D5"/>
    <a:srgbClr val="5B95AA"/>
    <a:srgbClr val="E04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" descr="A network made up of connected lines and dots">
            <a:extLst>
              <a:ext uri="{FF2B5EF4-FFF2-40B4-BE49-F238E27FC236}">
                <a16:creationId xmlns:a16="http://schemas.microsoft.com/office/drawing/2014/main" id="{0CFCF5D8-552E-47E0-9904-7C08661B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40628" b="3133"/>
          <a:stretch/>
        </p:blipFill>
        <p:spPr>
          <a:xfrm>
            <a:off x="20" y="0"/>
            <a:ext cx="12191980" cy="6856614"/>
          </a:xfrm>
          <a:prstGeom prst="rect">
            <a:avLst/>
          </a:prstGeom>
        </p:spPr>
      </p:pic>
      <p:grpSp>
        <p:nvGrpSpPr>
          <p:cNvPr id="68" name="Group 6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F17FE30-BDDF-4A61-B499-CCB6AF87C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l-SI" sz="5200">
                <a:solidFill>
                  <a:srgbClr val="FFFFFF"/>
                </a:solidFill>
              </a:rPr>
              <a:t>ANKSIOZNOST MED SREDNJEŠOLCI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A2310E-928F-4E45-BA82-39BEAD7EE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sl-SI" sz="2200">
                <a:solidFill>
                  <a:srgbClr val="FFFFFF"/>
                </a:solidFill>
                <a:latin typeface="+mj-lt"/>
              </a:rPr>
              <a:t>Branka Ferjančič, Karin Lekan, Maruša Srpan &amp; Neža Vadnov, 3.A</a:t>
            </a:r>
            <a:endParaRPr lang="sl-SI" sz="2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1EBB95-B60A-420F-AD50-5DC6D845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6. Katere situacije povzročajo mladostnikom največ tesnobe?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787879D-2817-4FBC-A25E-F178FE24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24" y="1875989"/>
            <a:ext cx="6197238" cy="362078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650AF68-01C1-4F6B-B386-3EAA40132795}"/>
              </a:ext>
            </a:extLst>
          </p:cNvPr>
          <p:cNvSpPr txBox="1"/>
          <p:nvPr/>
        </p:nvSpPr>
        <p:spPr>
          <a:xfrm>
            <a:off x="0" y="5496769"/>
            <a:ext cx="58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Povprečna stopnja tesnobe dijakov v različnih situacijah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0EE4ED8-B963-4BA2-9F4F-45EADD680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44430"/>
              </p:ext>
            </p:extLst>
          </p:nvPr>
        </p:nvGraphicFramePr>
        <p:xfrm>
          <a:off x="6181814" y="1958579"/>
          <a:ext cx="6010186" cy="3462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023">
                  <a:extLst>
                    <a:ext uri="{9D8B030D-6E8A-4147-A177-3AD203B41FA5}">
                      <a16:colId xmlns:a16="http://schemas.microsoft.com/office/drawing/2014/main" val="3800071827"/>
                    </a:ext>
                  </a:extLst>
                </a:gridCol>
                <a:gridCol w="496118">
                  <a:extLst>
                    <a:ext uri="{9D8B030D-6E8A-4147-A177-3AD203B41FA5}">
                      <a16:colId xmlns:a16="http://schemas.microsoft.com/office/drawing/2014/main" val="1758148402"/>
                    </a:ext>
                  </a:extLst>
                </a:gridCol>
                <a:gridCol w="562689">
                  <a:extLst>
                    <a:ext uri="{9D8B030D-6E8A-4147-A177-3AD203B41FA5}">
                      <a16:colId xmlns:a16="http://schemas.microsoft.com/office/drawing/2014/main" val="3244821711"/>
                    </a:ext>
                  </a:extLst>
                </a:gridCol>
                <a:gridCol w="562689">
                  <a:extLst>
                    <a:ext uri="{9D8B030D-6E8A-4147-A177-3AD203B41FA5}">
                      <a16:colId xmlns:a16="http://schemas.microsoft.com/office/drawing/2014/main" val="3132763767"/>
                    </a:ext>
                  </a:extLst>
                </a:gridCol>
                <a:gridCol w="445667">
                  <a:extLst>
                    <a:ext uri="{9D8B030D-6E8A-4147-A177-3AD203B41FA5}">
                      <a16:colId xmlns:a16="http://schemas.microsoft.com/office/drawing/2014/main" val="1802134715"/>
                    </a:ext>
                  </a:extLst>
                </a:gridCol>
              </a:tblGrid>
              <a:tr h="18466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MOŠKI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ŽENSKE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817212"/>
                  </a:ext>
                </a:extLst>
              </a:tr>
              <a:tr h="19961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M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SD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M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SD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905214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Matura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2,94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3,17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824028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Govorni nastopi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2,71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3,23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838802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Izbira študijskega programa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2,71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3,06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330276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Ustno ocenjevanje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2,47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2,83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931549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Pisno ocenjevanje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2,47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2,89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864238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Vozniški izpit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2,12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2,63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377109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Omejitveni ukrepi zaradi epidemije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2,06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2,34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580445"/>
                  </a:ext>
                </a:extLst>
              </a:tr>
              <a:tr h="20079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Odnosi s profesorji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1,71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2,14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19597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Možnost okužbe s korono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1,71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1,63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448140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Odnosi s sošolci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1,53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0,74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1,66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0,78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078926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Odnosi s starši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1,41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1,69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0,39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865001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Biti brez pametnega telefona v času pouka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1,41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1,54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672577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Vožnja z avtobusom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1,35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1,51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0,18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323756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Odnosi s prijatelji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1,35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0,30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1,49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268794"/>
                  </a:ext>
                </a:extLst>
              </a:tr>
              <a:tr h="2050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Odnosi z brati/sestrami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1,30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0,35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1,34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200" dirty="0">
                          <a:effectLst/>
                        </a:rPr>
                        <a:t>0,32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635785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8C5F973-708D-4BF0-8378-3CAB45B37BB6}"/>
              </a:ext>
            </a:extLst>
          </p:cNvPr>
          <p:cNvSpPr txBox="1"/>
          <p:nvPr/>
        </p:nvSpPr>
        <p:spPr>
          <a:xfrm>
            <a:off x="6197238" y="5406793"/>
            <a:ext cx="599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Povprečna stopnja tesnobe dijakov v različnih situacijah glede na spol</a:t>
            </a:r>
          </a:p>
        </p:txBody>
      </p:sp>
    </p:spTree>
    <p:extLst>
      <p:ext uri="{BB962C8B-B14F-4D97-AF65-F5344CB8AC3E}">
        <p14:creationId xmlns:p14="http://schemas.microsoft.com/office/powerpoint/2010/main" val="152629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11C11B-BB69-4A96-8F3C-8B5D09A5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221941"/>
            <a:ext cx="10895106" cy="1029809"/>
          </a:xfrm>
        </p:spPr>
        <p:txBody>
          <a:bodyPr/>
          <a:lstStyle/>
          <a:p>
            <a:r>
              <a:rPr lang="sl-SI" b="1" dirty="0"/>
              <a:t>Kaj je </a:t>
            </a:r>
            <a:r>
              <a:rPr lang="sl-SI" b="1" dirty="0" err="1"/>
              <a:t>anksioznost</a:t>
            </a:r>
            <a:r>
              <a:rPr lang="sl-SI" b="1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A4170E-5CCF-4D2F-9A42-13743AAF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51750"/>
            <a:ext cx="11274612" cy="489346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tesnoba, </a:t>
            </a:r>
            <a:r>
              <a:rPr lang="sl-SI" dirty="0" err="1"/>
              <a:t>anksioznost</a:t>
            </a:r>
            <a:r>
              <a:rPr lang="sl-SI" dirty="0"/>
              <a:t> ali bojazen</a:t>
            </a:r>
          </a:p>
          <a:p>
            <a:endParaRPr lang="sl-SI" dirty="0"/>
          </a:p>
          <a:p>
            <a:r>
              <a:rPr lang="sl-SI" dirty="0" err="1"/>
              <a:t>anksioznost</a:t>
            </a:r>
            <a:r>
              <a:rPr lang="sl-SI" dirty="0"/>
              <a:t> </a:t>
            </a:r>
            <a:r>
              <a:rPr lang="sl-SI" b="1" dirty="0"/>
              <a:t>≠ </a:t>
            </a:r>
            <a:r>
              <a:rPr lang="sl-SI" dirty="0"/>
              <a:t>strah</a:t>
            </a:r>
          </a:p>
          <a:p>
            <a:endParaRPr lang="sl-SI" b="1" dirty="0"/>
          </a:p>
          <a:p>
            <a:r>
              <a:rPr lang="sl-SI" dirty="0"/>
              <a:t>»Izgubljam nadzor.«</a:t>
            </a:r>
          </a:p>
          <a:p>
            <a:endParaRPr lang="sl-SI" dirty="0"/>
          </a:p>
          <a:p>
            <a:r>
              <a:rPr lang="sl-SI" dirty="0"/>
              <a:t>»Zgodilo se bo nekaj slabega. «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925B237-379D-4119-AB81-2B710C0BC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-333" r="10876" b="333"/>
          <a:stretch/>
        </p:blipFill>
        <p:spPr>
          <a:xfrm>
            <a:off x="7537142" y="2096425"/>
            <a:ext cx="3728622" cy="26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5DF49-3DB1-4BC3-BAEA-B813B819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"/>
            <a:ext cx="10895106" cy="1171851"/>
          </a:xfrm>
        </p:spPr>
        <p:txBody>
          <a:bodyPr/>
          <a:lstStyle/>
          <a:p>
            <a:r>
              <a:rPr lang="sl-SI" b="1" dirty="0" err="1"/>
              <a:t>Anksiozne</a:t>
            </a:r>
            <a:r>
              <a:rPr lang="sl-SI" b="1" dirty="0"/>
              <a:t> motnje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DD452C-1944-4482-A491-39E1F1A4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51752"/>
            <a:ext cx="11274612" cy="4893462"/>
          </a:xfrm>
        </p:spPr>
        <p:txBody>
          <a:bodyPr/>
          <a:lstStyle/>
          <a:p>
            <a:r>
              <a:rPr lang="sl-SI" dirty="0"/>
              <a:t>Skupina psihičnih bolezni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1E8715-D464-4F0B-AC52-E0C4800C6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73" y="1836783"/>
            <a:ext cx="4548253" cy="455449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473388" y="1980218"/>
            <a:ext cx="1936377" cy="677108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E0402B"/>
                </a:solidFill>
              </a:rPr>
              <a:t>POGOSTIH</a:t>
            </a:r>
          </a:p>
          <a:p>
            <a:r>
              <a:rPr lang="sl-SI" sz="1000" b="1" dirty="0">
                <a:solidFill>
                  <a:srgbClr val="E0402B"/>
                </a:solidFill>
              </a:rPr>
              <a:t>ANKSIOZNIH MOTENJ</a:t>
            </a:r>
          </a:p>
          <a:p>
            <a:endParaRPr lang="sl-SI" sz="1000" b="1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347882" y="4001160"/>
            <a:ext cx="1416423" cy="400110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b="1" dirty="0">
                <a:solidFill>
                  <a:srgbClr val="5B95AA"/>
                </a:solidFill>
              </a:rPr>
              <a:t>PREKOMERNO RAZMIŠLJANJE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535270" y="2318772"/>
            <a:ext cx="690282" cy="261610"/>
          </a:xfrm>
          <a:prstGeom prst="rect">
            <a:avLst/>
          </a:prstGeom>
          <a:solidFill>
            <a:srgbClr val="ADD8D5"/>
          </a:solidFill>
          <a:ln>
            <a:solidFill>
              <a:srgbClr val="ADD8D5"/>
            </a:solidFill>
          </a:ln>
        </p:spPr>
        <p:txBody>
          <a:bodyPr wrap="square" rtlCol="0">
            <a:spAutoFit/>
          </a:bodyPr>
          <a:lstStyle/>
          <a:p>
            <a:r>
              <a:rPr lang="sl-SI" sz="1100" b="1" dirty="0">
                <a:solidFill>
                  <a:srgbClr val="5B95AA"/>
                </a:solidFill>
              </a:rPr>
              <a:t>STRAH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225552" y="3483039"/>
            <a:ext cx="1030942" cy="600164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pPr algn="ctr"/>
            <a:endParaRPr lang="sl-SI" sz="1100" b="1" dirty="0">
              <a:solidFill>
                <a:srgbClr val="5B95AA"/>
              </a:solidFill>
            </a:endParaRPr>
          </a:p>
          <a:p>
            <a:pPr algn="ctr"/>
            <a:r>
              <a:rPr lang="sl-SI" sz="1100" b="1" dirty="0">
                <a:solidFill>
                  <a:srgbClr val="5B95AA"/>
                </a:solidFill>
              </a:rPr>
              <a:t>SOCIALNA FOBIJA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980331" y="5770726"/>
            <a:ext cx="1461245" cy="261610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r>
              <a:rPr lang="sl-SI" sz="1100" b="1" dirty="0">
                <a:solidFill>
                  <a:srgbClr val="5B95AA"/>
                </a:solidFill>
              </a:rPr>
              <a:t>PANIČNA MOTNJA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732494" y="5691163"/>
            <a:ext cx="1524000" cy="577081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50" b="1" dirty="0">
                <a:solidFill>
                  <a:srgbClr val="5B95AA"/>
                </a:solidFill>
              </a:rPr>
              <a:t>OBSESIVNO KOMPULZIVNA MOTNJA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374340" y="5707667"/>
            <a:ext cx="1506071" cy="415498"/>
          </a:xfrm>
          <a:prstGeom prst="rect">
            <a:avLst/>
          </a:prstGeom>
          <a:solidFill>
            <a:srgbClr val="ADD8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b="1" dirty="0">
                <a:solidFill>
                  <a:srgbClr val="5B95AA"/>
                </a:solidFill>
              </a:rPr>
              <a:t>POSTTRAVMATSKA STRESNA MOTNJA</a:t>
            </a:r>
          </a:p>
        </p:txBody>
      </p:sp>
    </p:spTree>
    <p:extLst>
      <p:ext uri="{BB962C8B-B14F-4D97-AF65-F5344CB8AC3E}">
        <p14:creationId xmlns:p14="http://schemas.microsoft.com/office/powerpoint/2010/main" val="395409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10705-6EC9-4A23-959C-8C8ABD11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56210"/>
            <a:ext cx="10895106" cy="1091565"/>
          </a:xfrm>
        </p:spPr>
        <p:txBody>
          <a:bodyPr>
            <a:normAutofit/>
          </a:bodyPr>
          <a:lstStyle/>
          <a:p>
            <a:r>
              <a:rPr lang="sl-SI" sz="3600" b="1" dirty="0"/>
              <a:t>Generalizirana </a:t>
            </a:r>
            <a:r>
              <a:rPr lang="sl-SI" sz="3600" b="1" dirty="0" err="1"/>
              <a:t>anksiozna</a:t>
            </a:r>
            <a:r>
              <a:rPr lang="sl-SI" sz="3600" b="1" dirty="0"/>
              <a:t> motnja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1B0F28-7A48-4037-BC16-9ACE4C1B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47776"/>
            <a:ext cx="11274612" cy="4897438"/>
          </a:xfrm>
        </p:spPr>
        <p:txBody>
          <a:bodyPr/>
          <a:lstStyle/>
          <a:p>
            <a:r>
              <a:rPr lang="sl-SI" dirty="0"/>
              <a:t>stalna in neobvladljiva zaskrbljenost</a:t>
            </a:r>
          </a:p>
          <a:p>
            <a:r>
              <a:rPr lang="sl-SI" dirty="0"/>
              <a:t>nerazumevanje okolice</a:t>
            </a:r>
          </a:p>
          <a:p>
            <a:r>
              <a:rPr lang="sl-SI" dirty="0"/>
              <a:t>telesni simptomi</a:t>
            </a:r>
          </a:p>
          <a:p>
            <a:r>
              <a:rPr lang="sl-SI" dirty="0"/>
              <a:t>glavni znak</a:t>
            </a:r>
          </a:p>
          <a:p>
            <a:r>
              <a:rPr lang="sl-SI" dirty="0"/>
              <a:t>pogostost</a:t>
            </a:r>
          </a:p>
          <a:p>
            <a:r>
              <a:rPr lang="sl-SI" dirty="0"/>
              <a:t>zdravljenje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1B49A0-5266-48C2-A029-0AAB018B5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1" y="2087564"/>
            <a:ext cx="6086475" cy="405765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315635" y="2151529"/>
            <a:ext cx="5038165" cy="369332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r>
              <a:rPr lang="sl-SI" b="1" dirty="0"/>
              <a:t>Simptomi generalizirane </a:t>
            </a:r>
            <a:r>
              <a:rPr lang="sl-SI" b="1" dirty="0" err="1"/>
              <a:t>anksiozne</a:t>
            </a:r>
            <a:r>
              <a:rPr lang="sl-SI" b="1" dirty="0"/>
              <a:t> motnje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234952" y="3488746"/>
            <a:ext cx="1358153" cy="415498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50" b="1" dirty="0"/>
              <a:t>Pretirana tesnoba in skrb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167718" y="4562482"/>
            <a:ext cx="898710" cy="253916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r>
              <a:rPr lang="sl-SI" sz="1050" b="1" dirty="0"/>
              <a:t>Utrujenost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167718" y="5563519"/>
            <a:ext cx="1021976" cy="261610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r>
              <a:rPr lang="sl-SI" sz="1050" b="1" dirty="0"/>
              <a:t>Nemirnost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0165080" y="5563519"/>
            <a:ext cx="1474470" cy="253916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r>
              <a:rPr lang="sl-SI" sz="1050" b="1" dirty="0"/>
              <a:t>Težave s spanjem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0229850" y="4520149"/>
            <a:ext cx="1123950" cy="253916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r>
              <a:rPr lang="sl-SI" sz="1050" b="1" dirty="0"/>
              <a:t>Razdražljivost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9825990" y="3453925"/>
            <a:ext cx="1150620" cy="430887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50" b="1" dirty="0"/>
              <a:t>Oslabljena</a:t>
            </a:r>
          </a:p>
          <a:p>
            <a:pPr algn="ctr"/>
            <a:r>
              <a:rPr lang="sl-SI" sz="1050" b="1" dirty="0"/>
              <a:t>koncentracija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7696200" y="3119413"/>
            <a:ext cx="2129790" cy="415498"/>
          </a:xfrm>
          <a:prstGeom prst="rect">
            <a:avLst/>
          </a:prstGeom>
          <a:solidFill>
            <a:srgbClr val="BDF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50" b="1" dirty="0"/>
              <a:t>Povečane bolečine v mišicah</a:t>
            </a:r>
          </a:p>
          <a:p>
            <a:endParaRPr lang="sl-SI" sz="1050" b="1" dirty="0"/>
          </a:p>
        </p:txBody>
      </p:sp>
    </p:spTree>
    <p:extLst>
      <p:ext uri="{BB962C8B-B14F-4D97-AF65-F5344CB8AC3E}">
        <p14:creationId xmlns:p14="http://schemas.microsoft.com/office/powerpoint/2010/main" val="109151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77C032-BA0C-4469-87F3-C7E980C4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1. Ali se pogostost simptomov generalizirane </a:t>
            </a:r>
            <a:r>
              <a:rPr lang="sl-SI" b="1" dirty="0" err="1"/>
              <a:t>anksioznosti</a:t>
            </a:r>
            <a:r>
              <a:rPr lang="sl-SI" b="1" dirty="0"/>
              <a:t> razlikuje glede na spol?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548B188-D15C-490F-A058-06765CE11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09" y="1988288"/>
            <a:ext cx="4805764" cy="381751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BE88E6-59A5-4E41-BDFD-B73D103898E9}"/>
              </a:ext>
            </a:extLst>
          </p:cNvPr>
          <p:cNvSpPr txBox="1"/>
          <p:nvPr/>
        </p:nvSpPr>
        <p:spPr>
          <a:xfrm>
            <a:off x="1774885" y="5805798"/>
            <a:ext cx="86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Povprečno število točk za s</a:t>
            </a:r>
            <a:r>
              <a:rPr lang="it-IT" dirty="0" err="1"/>
              <a:t>imptom</a:t>
            </a:r>
            <a:r>
              <a:rPr lang="sl-SI" dirty="0"/>
              <a:t>e</a:t>
            </a:r>
            <a:r>
              <a:rPr lang="it-IT" dirty="0"/>
              <a:t> </a:t>
            </a:r>
            <a:r>
              <a:rPr lang="it-IT" dirty="0" err="1"/>
              <a:t>generalizirane</a:t>
            </a:r>
            <a:r>
              <a:rPr lang="it-IT" dirty="0"/>
              <a:t> </a:t>
            </a:r>
            <a:r>
              <a:rPr lang="it-IT" dirty="0" err="1"/>
              <a:t>anksioznosti</a:t>
            </a:r>
            <a:r>
              <a:rPr lang="it-IT" dirty="0"/>
              <a:t>  </a:t>
            </a:r>
            <a:r>
              <a:rPr lang="it-IT" dirty="0" err="1"/>
              <a:t>glede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spol</a:t>
            </a:r>
            <a:r>
              <a:rPr lang="it-IT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865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D0670E-99FA-444C-BFC5-0AE3BE34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2. Ali se pogostost simptomov šolske </a:t>
            </a:r>
            <a:r>
              <a:rPr lang="sl-SI" b="1" dirty="0" err="1"/>
              <a:t>anksioznosti</a:t>
            </a:r>
            <a:r>
              <a:rPr lang="sl-SI" b="1" dirty="0"/>
              <a:t> razlikuje glede na spol?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F85CF7A-C0A9-4DED-92DA-8AD65F5AF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656" y="2325950"/>
            <a:ext cx="6374688" cy="271821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1B1F21-0070-418F-B8E4-4022ACA18005}"/>
              </a:ext>
            </a:extLst>
          </p:cNvPr>
          <p:cNvSpPr txBox="1"/>
          <p:nvPr/>
        </p:nvSpPr>
        <p:spPr>
          <a:xfrm>
            <a:off x="2354410" y="5044161"/>
            <a:ext cx="84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Povprečno število točk za simptome šolske </a:t>
            </a:r>
            <a:r>
              <a:rPr lang="sl-SI" dirty="0" err="1"/>
              <a:t>anksioznosti</a:t>
            </a:r>
            <a:r>
              <a:rPr lang="sl-SI" dirty="0"/>
              <a:t> glede na spol</a:t>
            </a:r>
          </a:p>
        </p:txBody>
      </p:sp>
    </p:spTree>
    <p:extLst>
      <p:ext uri="{BB962C8B-B14F-4D97-AF65-F5344CB8AC3E}">
        <p14:creationId xmlns:p14="http://schemas.microsoft.com/office/powerpoint/2010/main" val="239895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C1058-3FD8-4A58-8A7D-2771FE2F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97654"/>
            <a:ext cx="10895106" cy="1225119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sz="4000" b="1" dirty="0"/>
              <a:t>3. Kateri simptom šolske </a:t>
            </a:r>
            <a:r>
              <a:rPr lang="sl-SI" sz="4000" b="1" dirty="0" err="1"/>
              <a:t>anksioznosti</a:t>
            </a:r>
            <a:r>
              <a:rPr lang="sl-SI" sz="4000" b="1" dirty="0"/>
              <a:t> je najpogostejši pri fantih, kateri pa pri dekletih?</a:t>
            </a:r>
            <a:br>
              <a:rPr lang="sl-SI" b="1" dirty="0"/>
            </a:br>
            <a:endParaRPr lang="sl-SI" b="1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50223C3-3B46-44D2-9AF3-14FC56D45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498" y="1409939"/>
            <a:ext cx="6675497" cy="396054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9FC6B8E-63A8-4121-821D-7E79FD4E5288}"/>
              </a:ext>
            </a:extLst>
          </p:cNvPr>
          <p:cNvSpPr txBox="1"/>
          <p:nvPr/>
        </p:nvSpPr>
        <p:spPr>
          <a:xfrm>
            <a:off x="458694" y="5457653"/>
            <a:ext cx="1139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sl-SI" sz="2400" dirty="0"/>
              <a:t>      »Glavni vir tesnobnosti v šolah so različne oblike ocenjevanja« (Lavrič, </a:t>
            </a:r>
            <a:r>
              <a:rPr lang="sl-SI" sz="2400" dirty="0" err="1"/>
              <a:t>b.d</a:t>
            </a:r>
            <a:r>
              <a:rPr lang="sl-SI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4256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6B669F-A030-4717-A503-1E606660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0" y="268196"/>
            <a:ext cx="11807300" cy="1325563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v-SE" b="1" dirty="0"/>
              <a:t>4. S kom se o svojih strahovih in skrbeh najpogosteje pogovarjajo fantje, s kom pa dekleta?</a:t>
            </a:r>
            <a:br>
              <a:rPr lang="sv-SE" b="1" dirty="0"/>
            </a:br>
            <a:endParaRPr lang="sl-SI" b="1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8F96DE9-AE33-4414-B8E2-43382DD21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80" y="1963091"/>
            <a:ext cx="6711934" cy="392149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8E5EB81-6164-48F6-B354-AD549AC4E8DD}"/>
              </a:ext>
            </a:extLst>
          </p:cNvPr>
          <p:cNvSpPr txBox="1"/>
          <p:nvPr/>
        </p:nvSpPr>
        <p:spPr>
          <a:xfrm>
            <a:off x="4126274" y="2051868"/>
            <a:ext cx="3559946" cy="39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832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CB78F-FC08-4DA8-A5C7-E6E3E74B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b="1" dirty="0"/>
              <a:t>5. Ali fantje enako pogosto govorijo o svojih strahovih in skrbeh kot dekleta?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19B0E09-5D9A-4C0D-A2C2-60B09874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358" y="2059620"/>
            <a:ext cx="6625283" cy="3488924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E22F8B8-658F-4F29-BA95-1A420FA357C2}"/>
              </a:ext>
            </a:extLst>
          </p:cNvPr>
          <p:cNvSpPr txBox="1"/>
          <p:nvPr/>
        </p:nvSpPr>
        <p:spPr>
          <a:xfrm>
            <a:off x="2778711" y="5530788"/>
            <a:ext cx="6613864" cy="4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07978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243441"/>
      </a:dk2>
      <a:lt2>
        <a:srgbClr val="E8E3E2"/>
      </a:lt2>
      <a:accent1>
        <a:srgbClr val="7EA9B0"/>
      </a:accent1>
      <a:accent2>
        <a:srgbClr val="7F99BA"/>
      </a:accent2>
      <a:accent3>
        <a:srgbClr val="9697C6"/>
      </a:accent3>
      <a:accent4>
        <a:srgbClr val="967FBA"/>
      </a:accent4>
      <a:accent5>
        <a:srgbClr val="BC94C5"/>
      </a:accent5>
      <a:accent6>
        <a:srgbClr val="BA7FAC"/>
      </a:accent6>
      <a:hlink>
        <a:srgbClr val="AE736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367</Words>
  <Application>Microsoft Office PowerPoint</Application>
  <PresentationFormat>Širokozaslonsko</PresentationFormat>
  <Paragraphs>131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ANKSIOZNOST MED SREDNJEŠOLCI</vt:lpstr>
      <vt:lpstr>Kaj je anksioznost?</vt:lpstr>
      <vt:lpstr>Anksiozne motnje</vt:lpstr>
      <vt:lpstr>Generalizirana anksiozna motnja</vt:lpstr>
      <vt:lpstr> 1. Ali se pogostost simptomov generalizirane anksioznosti razlikuje glede na spol? </vt:lpstr>
      <vt:lpstr> 2. Ali se pogostost simptomov šolske anksioznosti razlikuje glede na spol? </vt:lpstr>
      <vt:lpstr> 3. Kateri simptom šolske anksioznosti je najpogostejši pri fantih, kateri pa pri dekletih? </vt:lpstr>
      <vt:lpstr> 4. S kom se o svojih strahovih in skrbeh najpogosteje pogovarjajo fantje, s kom pa dekleta? </vt:lpstr>
      <vt:lpstr> 5. Ali fantje enako pogosto govorijo o svojih strahovih in skrbeh kot dekleta? </vt:lpstr>
      <vt:lpstr> 6. Katere situacije povzročajo mladostnikom največ tesnobe?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naslovnica</dc:title>
  <dc:creator>Maruša Srpan</dc:creator>
  <cp:lastModifiedBy>Mihaela</cp:lastModifiedBy>
  <cp:revision>46</cp:revision>
  <dcterms:created xsi:type="dcterms:W3CDTF">2021-05-04T09:53:55Z</dcterms:created>
  <dcterms:modified xsi:type="dcterms:W3CDTF">2021-06-15T15:40:40Z</dcterms:modified>
</cp:coreProperties>
</file>